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0" r:id="rId5"/>
  </p:sldMasterIdLst>
  <p:notesMasterIdLst>
    <p:notesMasterId r:id="rId39"/>
  </p:notesMasterIdLst>
  <p:sldIdLst>
    <p:sldId id="257" r:id="rId6"/>
    <p:sldId id="259" r:id="rId7"/>
    <p:sldId id="261" r:id="rId8"/>
    <p:sldId id="260" r:id="rId9"/>
    <p:sldId id="263" r:id="rId10"/>
    <p:sldId id="264" r:id="rId11"/>
    <p:sldId id="28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8" r:id="rId26"/>
    <p:sldId id="289" r:id="rId27"/>
    <p:sldId id="279" r:id="rId28"/>
    <p:sldId id="290" r:id="rId29"/>
    <p:sldId id="280" r:id="rId30"/>
    <p:sldId id="291" r:id="rId31"/>
    <p:sldId id="281" r:id="rId32"/>
    <p:sldId id="282" r:id="rId33"/>
    <p:sldId id="283" r:id="rId34"/>
    <p:sldId id="284" r:id="rId35"/>
    <p:sldId id="285" r:id="rId36"/>
    <p:sldId id="286" r:id="rId37"/>
    <p:sldId id="10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Teresa A" initials="CTA" lastIdx="1" clrIdx="0">
    <p:extLst>
      <p:ext uri="{19B8F6BF-5375-455C-9EA6-DF929625EA0E}">
        <p15:presenceInfo xmlns:p15="http://schemas.microsoft.com/office/powerpoint/2012/main" userId="S::teresa.clark@dhhs.nc.gov::1fbdb41a-f9f7-4161-971f-b8d5e6146d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5688B-97C9-8C64-3CD9-B0EED6CC8CAF}" v="173" dt="2021-01-13T17:22:55.738"/>
    <p1510:client id="{787961EB-DDDC-7F69-DD6A-11154970483C}" v="123" dt="2021-01-19T02:25:09.445"/>
    <p1510:client id="{A08A2D6E-E04C-F29F-A565-DF141287476D}" v="275" dt="2021-02-10T15:46:14.128"/>
    <p1510:client id="{BE171ACD-9FF6-4AB0-EADB-64F159DD4CA6}" v="50" dt="2021-02-06T03:58:35.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86" autoAdjust="0"/>
  </p:normalViewPr>
  <p:slideViewPr>
    <p:cSldViewPr snapToGrid="0">
      <p:cViewPr varScale="1">
        <p:scale>
          <a:sx n="87" d="100"/>
          <a:sy n="87" d="100"/>
        </p:scale>
        <p:origin x="900" y="96"/>
      </p:cViewPr>
      <p:guideLst/>
    </p:cSldViewPr>
  </p:slideViewPr>
  <p:notesTextViewPr>
    <p:cViewPr>
      <p:scale>
        <a:sx n="1" d="1"/>
        <a:sy n="1" d="1"/>
      </p:scale>
      <p:origin x="0" y="0"/>
    </p:cViewPr>
  </p:notesTextViewPr>
  <p:notesViewPr>
    <p:cSldViewPr snapToGrid="0">
      <p:cViewPr varScale="1">
        <p:scale>
          <a:sx n="66" d="100"/>
          <a:sy n="66" d="100"/>
        </p:scale>
        <p:origin x="313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369F2-EFB4-4C31-B8F7-3ED0357ABCD4}"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63890-1193-46A9-AF16-0F87E293F084}" type="slidenum">
              <a:rPr lang="en-US" smtClean="0"/>
              <a:t>‹#›</a:t>
            </a:fld>
            <a:endParaRPr lang="en-US"/>
          </a:p>
        </p:txBody>
      </p:sp>
    </p:spTree>
    <p:extLst>
      <p:ext uri="{BB962C8B-B14F-4D97-AF65-F5344CB8AC3E}">
        <p14:creationId xmlns:p14="http://schemas.microsoft.com/office/powerpoint/2010/main" val="169044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a:t>
            </a:r>
          </a:p>
          <a:p>
            <a:r>
              <a:rPr lang="en-US">
                <a:cs typeface="Calibri"/>
              </a:rPr>
              <a:t>-This presentation will provide an overview for the Mass Gathering Rules.</a:t>
            </a:r>
          </a:p>
          <a:p>
            <a:r>
              <a:rPr lang="en-US">
                <a:cs typeface="Calibri"/>
              </a:rPr>
              <a:t>-These rules can be found under Title 15A Subchapter 18A .1401-1426.</a:t>
            </a:r>
            <a:endParaRPr lang="en-US" dirty="0">
              <a:cs typeface="Calibri"/>
            </a:endParaRPr>
          </a:p>
          <a:p>
            <a:r>
              <a:rPr lang="en-US">
                <a:cs typeface="Calibri"/>
              </a:rPr>
              <a:t>-In addition, we will discuss requirements for Mass Gatherings listed under NC General Statutes 130A-252 through 256.</a:t>
            </a:r>
            <a:endParaRPr lang="en-US" dirty="0">
              <a:cs typeface="Calibri"/>
            </a:endParaRPr>
          </a:p>
        </p:txBody>
      </p:sp>
      <p:sp>
        <p:nvSpPr>
          <p:cNvPr id="4" name="Slide Number Placeholder 3"/>
          <p:cNvSpPr>
            <a:spLocks noGrp="1"/>
          </p:cNvSpPr>
          <p:nvPr>
            <p:ph type="sldNum" sz="quarter" idx="5"/>
          </p:nvPr>
        </p:nvSpPr>
        <p:spPr/>
        <p:txBody>
          <a:bodyPr/>
          <a:lstStyle/>
          <a:p>
            <a:fld id="{29163890-1193-46A9-AF16-0F87E293F084}" type="slidenum">
              <a:rPr lang="en-US" smtClean="0"/>
              <a:t>1</a:t>
            </a:fld>
            <a:endParaRPr lang="en-US"/>
          </a:p>
        </p:txBody>
      </p:sp>
    </p:spTree>
    <p:extLst>
      <p:ext uri="{BB962C8B-B14F-4D97-AF65-F5344CB8AC3E}">
        <p14:creationId xmlns:p14="http://schemas.microsoft.com/office/powerpoint/2010/main" val="247548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part of the perimeters of the activity, including camping areas, shall be located within one mile of a class I or class II reservoir, as classified by the Division of Environmental Health, or within three miles of a protected watershed which drains into an A-I stream, as classified by the Division of Environmental Management, and which stream is used as a source of public water supply.</a:t>
            </a:r>
          </a:p>
        </p:txBody>
      </p:sp>
      <p:sp>
        <p:nvSpPr>
          <p:cNvPr id="4" name="Slide Number Placeholder 3"/>
          <p:cNvSpPr>
            <a:spLocks noGrp="1"/>
          </p:cNvSpPr>
          <p:nvPr>
            <p:ph type="sldNum" sz="quarter" idx="5"/>
          </p:nvPr>
        </p:nvSpPr>
        <p:spPr/>
        <p:txBody>
          <a:bodyPr/>
          <a:lstStyle/>
          <a:p>
            <a:fld id="{29163890-1193-46A9-AF16-0F87E293F084}" type="slidenum">
              <a:rPr lang="en-US" smtClean="0"/>
              <a:t>10</a:t>
            </a:fld>
            <a:endParaRPr lang="en-US"/>
          </a:p>
        </p:txBody>
      </p:sp>
    </p:spTree>
    <p:extLst>
      <p:ext uri="{BB962C8B-B14F-4D97-AF65-F5344CB8AC3E}">
        <p14:creationId xmlns:p14="http://schemas.microsoft.com/office/powerpoint/2010/main" val="2944949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area of adequate size to accommodate the provision of safe drinking water and sewage collection and disposal shall be provided and designated for camping.  </a:t>
            </a:r>
          </a:p>
          <a:p>
            <a:r>
              <a:rPr lang="en-US" dirty="0"/>
              <a:t>-Such area shall be in addition to the areas provided for activities in Rule .1404 and for parking in Rule .1410 of this Section.</a:t>
            </a:r>
          </a:p>
        </p:txBody>
      </p:sp>
      <p:sp>
        <p:nvSpPr>
          <p:cNvPr id="4" name="Slide Number Placeholder 3"/>
          <p:cNvSpPr>
            <a:spLocks noGrp="1"/>
          </p:cNvSpPr>
          <p:nvPr>
            <p:ph type="sldNum" sz="quarter" idx="5"/>
          </p:nvPr>
        </p:nvSpPr>
        <p:spPr/>
        <p:txBody>
          <a:bodyPr/>
          <a:lstStyle/>
          <a:p>
            <a:fld id="{29163890-1193-46A9-AF16-0F87E293F084}" type="slidenum">
              <a:rPr lang="en-US" smtClean="0"/>
              <a:t>11</a:t>
            </a:fld>
            <a:endParaRPr lang="en-US"/>
          </a:p>
        </p:txBody>
      </p:sp>
    </p:spTree>
    <p:extLst>
      <p:ext uri="{BB962C8B-B14F-4D97-AF65-F5344CB8AC3E}">
        <p14:creationId xmlns:p14="http://schemas.microsoft.com/office/powerpoint/2010/main" val="70989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command post at a conveniently accessible location approved by the Department shall be provided for use by the Department, law enforcement, and other governmental agencies with regulatory authority for such events.  </a:t>
            </a:r>
          </a:p>
          <a:p>
            <a:r>
              <a:rPr lang="en-US" dirty="0"/>
              <a:t>-The command post shall consist of at least one building or mobile unit equipped with telephones, other utilities and parking spaces.  </a:t>
            </a:r>
          </a:p>
          <a:p>
            <a:r>
              <a:rPr lang="en-US" dirty="0"/>
              <a:t>-The permittee shall provide access to the command post at all times for use by the Department and the other entities listed in this Rule</a:t>
            </a:r>
          </a:p>
        </p:txBody>
      </p:sp>
      <p:sp>
        <p:nvSpPr>
          <p:cNvPr id="4" name="Slide Number Placeholder 3"/>
          <p:cNvSpPr>
            <a:spLocks noGrp="1"/>
          </p:cNvSpPr>
          <p:nvPr>
            <p:ph type="sldNum" sz="quarter" idx="5"/>
          </p:nvPr>
        </p:nvSpPr>
        <p:spPr/>
        <p:txBody>
          <a:bodyPr/>
          <a:lstStyle/>
          <a:p>
            <a:fld id="{29163890-1193-46A9-AF16-0F87E293F084}" type="slidenum">
              <a:rPr lang="en-US" smtClean="0"/>
              <a:t>12</a:t>
            </a:fld>
            <a:endParaRPr lang="en-US"/>
          </a:p>
        </p:txBody>
      </p:sp>
    </p:spTree>
    <p:extLst>
      <p:ext uri="{BB962C8B-B14F-4D97-AF65-F5344CB8AC3E}">
        <p14:creationId xmlns:p14="http://schemas.microsoft.com/office/powerpoint/2010/main" val="100987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permittee shall provide personnel and arrangements necessary to keep entrances and exits to public highways open to traffic at all times. </a:t>
            </a:r>
          </a:p>
          <a:p>
            <a:r>
              <a:rPr lang="en-US" dirty="0"/>
              <a:t>-The permittee shall make arrangements with private parties or consult with the North Carolina Department of Transportation and Highway Safety regarding adequate ingress and egress roads.</a:t>
            </a:r>
          </a:p>
        </p:txBody>
      </p:sp>
      <p:sp>
        <p:nvSpPr>
          <p:cNvPr id="4" name="Slide Number Placeholder 3"/>
          <p:cNvSpPr>
            <a:spLocks noGrp="1"/>
          </p:cNvSpPr>
          <p:nvPr>
            <p:ph type="sldNum" sz="quarter" idx="5"/>
          </p:nvPr>
        </p:nvSpPr>
        <p:spPr/>
        <p:txBody>
          <a:bodyPr/>
          <a:lstStyle/>
          <a:p>
            <a:fld id="{29163890-1193-46A9-AF16-0F87E293F084}" type="slidenum">
              <a:rPr lang="en-US" smtClean="0"/>
              <a:t>13</a:t>
            </a:fld>
            <a:endParaRPr lang="en-US"/>
          </a:p>
        </p:txBody>
      </p:sp>
    </p:spTree>
    <p:extLst>
      <p:ext uri="{BB962C8B-B14F-4D97-AF65-F5344CB8AC3E}">
        <p14:creationId xmlns:p14="http://schemas.microsoft.com/office/powerpoint/2010/main" val="55479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 spaces shall be provided on the basis of one space for every four persons expected to attend.  </a:t>
            </a:r>
          </a:p>
          <a:p>
            <a:r>
              <a:rPr lang="en-US" dirty="0"/>
              <a:t>-Vehicles used for camping shall park in the camping area provided in Rule .1407 of this Section.  </a:t>
            </a:r>
          </a:p>
          <a:p>
            <a:r>
              <a:rPr lang="en-US" dirty="0"/>
              <a:t>-Parking on shoulders of public highways shall not be permitted and temporary signs shall be erected by permittee to so indicate.</a:t>
            </a:r>
          </a:p>
        </p:txBody>
      </p:sp>
      <p:sp>
        <p:nvSpPr>
          <p:cNvPr id="4" name="Slide Number Placeholder 3"/>
          <p:cNvSpPr>
            <a:spLocks noGrp="1"/>
          </p:cNvSpPr>
          <p:nvPr>
            <p:ph type="sldNum" sz="quarter" idx="5"/>
          </p:nvPr>
        </p:nvSpPr>
        <p:spPr/>
        <p:txBody>
          <a:bodyPr/>
          <a:lstStyle/>
          <a:p>
            <a:fld id="{29163890-1193-46A9-AF16-0F87E293F084}" type="slidenum">
              <a:rPr lang="en-US" smtClean="0"/>
              <a:t>14</a:t>
            </a:fld>
            <a:endParaRPr lang="en-US"/>
          </a:p>
        </p:txBody>
      </p:sp>
    </p:spTree>
    <p:extLst>
      <p:ext uri="{BB962C8B-B14F-4D97-AF65-F5344CB8AC3E}">
        <p14:creationId xmlns:p14="http://schemas.microsoft.com/office/powerpoint/2010/main" val="161460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permit shall be accompanied by a written plan for limiting attendance to the number stated in the application for permit, the exclusion of persons not holding tickets, and a written plan for security enforcement, including the number of security guards to be provided for internal and external crowd control and security enforcement.  </a:t>
            </a:r>
          </a:p>
          <a:p>
            <a:r>
              <a:rPr lang="en-US" dirty="0"/>
              <a:t>-The plan shall be accompanied by a written statement by the sheriff or chief of police, whichever has jurisdiction over the area, that the plan seems adequate.  </a:t>
            </a:r>
          </a:p>
          <a:p>
            <a:r>
              <a:rPr lang="en-US" dirty="0"/>
              <a:t>-The permittee shall execute the plan.</a:t>
            </a:r>
          </a:p>
        </p:txBody>
      </p:sp>
      <p:sp>
        <p:nvSpPr>
          <p:cNvPr id="4" name="Slide Number Placeholder 3"/>
          <p:cNvSpPr>
            <a:spLocks noGrp="1"/>
          </p:cNvSpPr>
          <p:nvPr>
            <p:ph type="sldNum" sz="quarter" idx="5"/>
          </p:nvPr>
        </p:nvSpPr>
        <p:spPr/>
        <p:txBody>
          <a:bodyPr/>
          <a:lstStyle/>
          <a:p>
            <a:fld id="{29163890-1193-46A9-AF16-0F87E293F084}" type="slidenum">
              <a:rPr lang="en-US" smtClean="0"/>
              <a:t>15</a:t>
            </a:fld>
            <a:endParaRPr lang="en-US"/>
          </a:p>
        </p:txBody>
      </p:sp>
    </p:spTree>
    <p:extLst>
      <p:ext uri="{BB962C8B-B14F-4D97-AF65-F5344CB8AC3E}">
        <p14:creationId xmlns:p14="http://schemas.microsoft.com/office/powerpoint/2010/main" val="367661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shall be accompanied by a written plan for dust control.  </a:t>
            </a:r>
          </a:p>
          <a:p>
            <a:r>
              <a:rPr lang="en-US" dirty="0"/>
              <a:t>-The permittee shall execute the plan.</a:t>
            </a:r>
          </a:p>
        </p:txBody>
      </p:sp>
      <p:sp>
        <p:nvSpPr>
          <p:cNvPr id="4" name="Slide Number Placeholder 3"/>
          <p:cNvSpPr>
            <a:spLocks noGrp="1"/>
          </p:cNvSpPr>
          <p:nvPr>
            <p:ph type="sldNum" sz="quarter" idx="5"/>
          </p:nvPr>
        </p:nvSpPr>
        <p:spPr/>
        <p:txBody>
          <a:bodyPr/>
          <a:lstStyle/>
          <a:p>
            <a:fld id="{29163890-1193-46A9-AF16-0F87E293F084}" type="slidenum">
              <a:rPr lang="en-US" smtClean="0"/>
              <a:t>16</a:t>
            </a:fld>
            <a:endParaRPr lang="en-US"/>
          </a:p>
        </p:txBody>
      </p:sp>
    </p:spTree>
    <p:extLst>
      <p:ext uri="{BB962C8B-B14F-4D97-AF65-F5344CB8AC3E}">
        <p14:creationId xmlns:p14="http://schemas.microsoft.com/office/powerpoint/2010/main" val="201122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shall be accompanied by a written plan for fire prevention and control.</a:t>
            </a:r>
          </a:p>
          <a:p>
            <a:r>
              <a:rPr lang="en-US" dirty="0"/>
              <a:t>-Highly recommend working with the Fire Marshal.</a:t>
            </a:r>
          </a:p>
        </p:txBody>
      </p:sp>
      <p:sp>
        <p:nvSpPr>
          <p:cNvPr id="4" name="Slide Number Placeholder 3"/>
          <p:cNvSpPr>
            <a:spLocks noGrp="1"/>
          </p:cNvSpPr>
          <p:nvPr>
            <p:ph type="sldNum" sz="quarter" idx="5"/>
          </p:nvPr>
        </p:nvSpPr>
        <p:spPr/>
        <p:txBody>
          <a:bodyPr/>
          <a:lstStyle/>
          <a:p>
            <a:fld id="{29163890-1193-46A9-AF16-0F87E293F084}" type="slidenum">
              <a:rPr lang="en-US" smtClean="0"/>
              <a:t>17</a:t>
            </a:fld>
            <a:endParaRPr lang="en-US"/>
          </a:p>
        </p:txBody>
      </p:sp>
    </p:spTree>
    <p:extLst>
      <p:ext uri="{BB962C8B-B14F-4D97-AF65-F5344CB8AC3E}">
        <p14:creationId xmlns:p14="http://schemas.microsoft.com/office/powerpoint/2010/main" val="211818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shall be accompanied by written plans for dealing with emergency situations involving the occurrence of incidents requiring rapid evacuation, including arrangements for use of emergency egress roads.</a:t>
            </a:r>
          </a:p>
        </p:txBody>
      </p:sp>
      <p:sp>
        <p:nvSpPr>
          <p:cNvPr id="4" name="Slide Number Placeholder 3"/>
          <p:cNvSpPr>
            <a:spLocks noGrp="1"/>
          </p:cNvSpPr>
          <p:nvPr>
            <p:ph type="sldNum" sz="quarter" idx="5"/>
          </p:nvPr>
        </p:nvSpPr>
        <p:spPr/>
        <p:txBody>
          <a:bodyPr/>
          <a:lstStyle/>
          <a:p>
            <a:fld id="{29163890-1193-46A9-AF16-0F87E293F084}" type="slidenum">
              <a:rPr lang="en-US" smtClean="0"/>
              <a:t>18</a:t>
            </a:fld>
            <a:endParaRPr lang="en-US"/>
          </a:p>
        </p:txBody>
      </p:sp>
    </p:spTree>
    <p:extLst>
      <p:ext uri="{BB962C8B-B14F-4D97-AF65-F5344CB8AC3E}">
        <p14:creationId xmlns:p14="http://schemas.microsoft.com/office/powerpoint/2010/main" val="239686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for permit shall be accompanied by a written plan for the provision of medical care, such plan having been approved in writing by the local health director.  </a:t>
            </a:r>
          </a:p>
          <a:p>
            <a:r>
              <a:rPr lang="en-US" dirty="0"/>
              <a:t>-At the time of the inspection, the structure and all supplies and equipment provided for in the plan shall be in place; and the agreements and statements provided for in the plan shall be determined to be valid.  </a:t>
            </a:r>
          </a:p>
          <a:p>
            <a:r>
              <a:rPr lang="en-US" dirty="0"/>
              <a:t>-The plan shall include provisions for: </a:t>
            </a:r>
          </a:p>
          <a:p>
            <a:pPr marL="228600" indent="-228600">
              <a:buAutoNum type="arabicParenBoth"/>
            </a:pPr>
            <a:r>
              <a:rPr lang="en-US" dirty="0"/>
              <a:t>the name and address of a physician licensed to practice medicine in North Carolina to be responsible for the organization and delivery of emergency medical services; A signed notarized statement by the physician accepting the responsibility shall accompany the plan.  He shall determine how many licensed physicians, licensed nurses, and other medical personnel shall be on duty on the premises at any particular time; </a:t>
            </a:r>
          </a:p>
          <a:p>
            <a:pPr marL="228600" indent="-228600">
              <a:buAutoNum type="arabicParenBoth"/>
            </a:pPr>
            <a:r>
              <a:rPr lang="en-US" dirty="0"/>
              <a:t>at least one enclosed covered structure to be used as a medical treatment center; The structure or structures shall provide at least a total of 450 square feet and shall have running water under pressure from an approved source; </a:t>
            </a:r>
          </a:p>
          <a:p>
            <a:pPr marL="228600" indent="-228600">
              <a:buAutoNum type="arabicParenBoth"/>
            </a:pPr>
            <a:r>
              <a:rPr lang="en-US" dirty="0"/>
              <a:t>a list of medical supplies and equipment sufficient to support reasonably anticipated medical care requirements; </a:t>
            </a:r>
          </a:p>
          <a:p>
            <a:pPr marL="228600" indent="-228600">
              <a:buAutoNum type="arabicParenBoth"/>
            </a:pPr>
            <a:r>
              <a:rPr lang="en-US" dirty="0"/>
              <a:t>notification of all general public hospitals within 20 miles of the mass gathering location as to scheduled dates and anticipated attendance of the mass gathering; </a:t>
            </a:r>
          </a:p>
          <a:p>
            <a:pPr marL="228600" indent="-228600">
              <a:buAutoNum type="arabicParenBoth"/>
            </a:pPr>
            <a:r>
              <a:rPr lang="en-US" dirty="0"/>
              <a:t>the name and address of at least one licensed ambulance service agency to be responsible for providing emergency transportation; a signed notarized statement by an official of the agency accepting the responsibility shall accompany the plan.</a:t>
            </a:r>
          </a:p>
        </p:txBody>
      </p:sp>
      <p:sp>
        <p:nvSpPr>
          <p:cNvPr id="4" name="Slide Number Placeholder 3"/>
          <p:cNvSpPr>
            <a:spLocks noGrp="1"/>
          </p:cNvSpPr>
          <p:nvPr>
            <p:ph type="sldNum" sz="quarter" idx="5"/>
          </p:nvPr>
        </p:nvSpPr>
        <p:spPr/>
        <p:txBody>
          <a:bodyPr/>
          <a:lstStyle/>
          <a:p>
            <a:fld id="{29163890-1193-46A9-AF16-0F87E293F084}" type="slidenum">
              <a:rPr lang="en-US" smtClean="0"/>
              <a:t>19</a:t>
            </a:fld>
            <a:endParaRPr lang="en-US"/>
          </a:p>
        </p:txBody>
      </p:sp>
    </p:spTree>
    <p:extLst>
      <p:ext uri="{BB962C8B-B14F-4D97-AF65-F5344CB8AC3E}">
        <p14:creationId xmlns:p14="http://schemas.microsoft.com/office/powerpoint/2010/main" val="322345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-“Mass gathering" means a congregation or assembly of more than 5,000 people in an open space or open air for a period of more than 24 hours. A mass gathering shall include all congregations and assemblies organized or held for any purpose, but shall not include assemblies in permanent buildings or permanent structures designed or intended for use by a large number of people. </a:t>
            </a:r>
          </a:p>
          <a:p>
            <a:r>
              <a:rPr lang="en-US" sz="1200" b="0" i="0" u="none" strike="noStrike" kern="1200" dirty="0">
                <a:solidFill>
                  <a:schemeClr val="tx1"/>
                </a:solidFill>
                <a:effectLst/>
                <a:latin typeface="+mn-lt"/>
                <a:ea typeface="+mn-ea"/>
                <a:cs typeface="+mn-cs"/>
              </a:rPr>
              <a:t>-To determine whether a congregation or assembly extends for more than 24 hours, the period shall begin when the people expected to attend are first permitted on the land where the congregation or assembly will be held and shall end when the people in attendance are expected to depart. To determine whether a congregation or assembly shall consist of more than 5,000 people, the number reasonably expected to attend, as determined from the promotion, advertisement and preparation for the congregation or assembly and from the attendance at prior congregations or assemblies of the same type, shall be considered.</a:t>
            </a:r>
          </a:p>
          <a:p>
            <a:r>
              <a:rPr lang="en-US" sz="1200" b="0" i="0" u="none" strike="noStrike" kern="1200" dirty="0">
                <a:solidFill>
                  <a:schemeClr val="tx1"/>
                </a:solidFill>
                <a:effectLst/>
                <a:latin typeface="+mn-lt"/>
                <a:ea typeface="+mn-ea"/>
                <a:cs typeface="+mn-cs"/>
              </a:rPr>
              <a:t>-The provisions of this Part do not apply to a permanent stadium with an adjacent campground that hosts an annual event that has, within the previous five years, attracted crowds in excess of 70,000 people. The term "stadium" includes speedways and </a:t>
            </a:r>
            <a:r>
              <a:rPr lang="en-US" sz="1200" b="0" i="0" u="none" strike="noStrike" kern="1200" dirty="0" err="1">
                <a:solidFill>
                  <a:schemeClr val="tx1"/>
                </a:solidFill>
                <a:effectLst/>
                <a:latin typeface="+mn-lt"/>
                <a:ea typeface="+mn-ea"/>
                <a:cs typeface="+mn-cs"/>
              </a:rPr>
              <a:t>dragways</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2</a:t>
            </a:fld>
            <a:endParaRPr lang="en-US"/>
          </a:p>
        </p:txBody>
      </p:sp>
    </p:spTree>
    <p:extLst>
      <p:ext uri="{BB962C8B-B14F-4D97-AF65-F5344CB8AC3E}">
        <p14:creationId xmlns:p14="http://schemas.microsoft.com/office/powerpoint/2010/main" val="378617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shall be provided a water supply from an approved source. </a:t>
            </a:r>
          </a:p>
          <a:p>
            <a:r>
              <a:rPr lang="en-US" dirty="0"/>
              <a:t>-An approved emergency source shall be provided in addition where necessary.  </a:t>
            </a:r>
          </a:p>
          <a:p>
            <a:r>
              <a:rPr lang="en-US" dirty="0"/>
              <a:t>-Facilities approved by the Department for the distribution and dispensing of water shall be provided.  </a:t>
            </a:r>
          </a:p>
          <a:p>
            <a:r>
              <a:rPr lang="en-US" dirty="0"/>
              <a:t>-The sponsor shall have in his possession, at the time of inspection, the reports of bacteriological and chemical examinations of water samples performed by the Division of Laboratory Services or another laboratory certified by the Department to perform such examinations.  </a:t>
            </a:r>
          </a:p>
          <a:p>
            <a:r>
              <a:rPr lang="en-US" dirty="0"/>
              <a:t>-The water shall be chlorinated so as to provide a free chlorine residual of at least 1.0 part per million at all outlets at all times during the gathering.  </a:t>
            </a:r>
          </a:p>
          <a:p>
            <a:r>
              <a:rPr lang="en-US" dirty="0"/>
              <a:t>-Water shall be obtained from a public or community water supply approved by the Department.  </a:t>
            </a:r>
          </a:p>
          <a:p>
            <a:r>
              <a:rPr lang="en-US" dirty="0"/>
              <a:t>-If a new source of water supply is to be provided, the application shall be accompanied by the necessary plans, engineer's report, and specifications (in triplicate) as required for review and approval by the Department.  The application shall include plans, engineer's report, and specifications for an emergency source capable of supplying at least three gallons per day per person.</a:t>
            </a:r>
          </a:p>
        </p:txBody>
      </p:sp>
      <p:sp>
        <p:nvSpPr>
          <p:cNvPr id="4" name="Slide Number Placeholder 3"/>
          <p:cNvSpPr>
            <a:spLocks noGrp="1"/>
          </p:cNvSpPr>
          <p:nvPr>
            <p:ph type="sldNum" sz="quarter" idx="5"/>
          </p:nvPr>
        </p:nvSpPr>
        <p:spPr/>
        <p:txBody>
          <a:bodyPr/>
          <a:lstStyle/>
          <a:p>
            <a:fld id="{29163890-1193-46A9-AF16-0F87E293F084}" type="slidenum">
              <a:rPr lang="en-US" smtClean="0"/>
              <a:t>20</a:t>
            </a:fld>
            <a:endParaRPr lang="en-US"/>
          </a:p>
        </p:txBody>
      </p:sp>
    </p:spTree>
    <p:extLst>
      <p:ext uri="{BB962C8B-B14F-4D97-AF65-F5344CB8AC3E}">
        <p14:creationId xmlns:p14="http://schemas.microsoft.com/office/powerpoint/2010/main" val="299316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water is to be provided only for drinking and washing, water shall be supplied at a rate of three gallons per person per day and a peak hour demand of one and one-half pints per person.  </a:t>
            </a:r>
          </a:p>
          <a:p>
            <a:r>
              <a:rPr lang="en-US" dirty="0"/>
              <a:t>-If water is to be provided for drinking, washing, and bathing, water shall be supplied at a rate of 12 gallons per day per person and a peak hour demand of six pints per person.</a:t>
            </a:r>
          </a:p>
          <a:p>
            <a:r>
              <a:rPr lang="en-US" dirty="0"/>
              <a:t>-Water shall be obtained from a public or community water supply approved by the Department.</a:t>
            </a:r>
          </a:p>
        </p:txBody>
      </p:sp>
      <p:sp>
        <p:nvSpPr>
          <p:cNvPr id="4" name="Slide Number Placeholder 3"/>
          <p:cNvSpPr>
            <a:spLocks noGrp="1"/>
          </p:cNvSpPr>
          <p:nvPr>
            <p:ph type="sldNum" sz="quarter" idx="5"/>
          </p:nvPr>
        </p:nvSpPr>
        <p:spPr/>
        <p:txBody>
          <a:bodyPr/>
          <a:lstStyle/>
          <a:p>
            <a:fld id="{29163890-1193-46A9-AF16-0F87E293F084}" type="slidenum">
              <a:rPr lang="en-US" smtClean="0"/>
              <a:t>21</a:t>
            </a:fld>
            <a:endParaRPr lang="en-US"/>
          </a:p>
        </p:txBody>
      </p:sp>
    </p:spTree>
    <p:extLst>
      <p:ext uri="{BB962C8B-B14F-4D97-AF65-F5344CB8AC3E}">
        <p14:creationId xmlns:p14="http://schemas.microsoft.com/office/powerpoint/2010/main" val="397466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-If water is to be hauled from an off-site source, storage facilities shall be provided in the area sufficient in volume to supply the needs of the gathering for its duration.  Before being filled with water for use during the gathering, all such storage tanks shall be cleaned thoroughly, filled with clean water containing a chlorine residual of at least 100 parts per million, and, after a contact time of at least 24 hours, all such tanks shall be emptied.  Subsequently, and prior to the issuance of a permit, all such tanks shall be filled with water from an approved source and all inlets to such tanks shall be closed and locked so as to give positive protection against the introduction of contamination.</a:t>
            </a:r>
          </a:p>
          <a:p>
            <a:pPr marL="0" indent="0">
              <a:buFontTx/>
              <a:buNone/>
            </a:pPr>
            <a:r>
              <a:rPr lang="en-US" dirty="0"/>
              <a:t>-Water outlets shall be provided at an adequate number of convenient and readily accessible locations properly distributed throughout the activity and camping areas.</a:t>
            </a:r>
          </a:p>
        </p:txBody>
      </p:sp>
      <p:sp>
        <p:nvSpPr>
          <p:cNvPr id="4" name="Slide Number Placeholder 3"/>
          <p:cNvSpPr>
            <a:spLocks noGrp="1"/>
          </p:cNvSpPr>
          <p:nvPr>
            <p:ph type="sldNum" sz="quarter" idx="5"/>
          </p:nvPr>
        </p:nvSpPr>
        <p:spPr/>
        <p:txBody>
          <a:bodyPr/>
          <a:lstStyle/>
          <a:p>
            <a:fld id="{29163890-1193-46A9-AF16-0F87E293F084}" type="slidenum">
              <a:rPr lang="en-US" smtClean="0"/>
              <a:t>22</a:t>
            </a:fld>
            <a:endParaRPr lang="en-US"/>
          </a:p>
        </p:txBody>
      </p:sp>
    </p:spTree>
    <p:extLst>
      <p:ext uri="{BB962C8B-B14F-4D97-AF65-F5344CB8AC3E}">
        <p14:creationId xmlns:p14="http://schemas.microsoft.com/office/powerpoint/2010/main" val="317403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-Sanitary toilet facilities shall be provided at convenient and readily accessible locations properly distributed throughout the activity and camping areas at a rate of not more than 100 persons per toilet seat.</a:t>
            </a:r>
          </a:p>
          <a:p>
            <a:r>
              <a:rPr lang="en-US" dirty="0"/>
              <a:t>-If chemical toilet rental service is to be employed, all toilets shall be so located as to be readily accessible by service vehicles and shall be serviced as often as necessary.  Material removed from such toilets shall be disposed of in a public or community sewerage system, or in a disposal trench to be constructed in the area.  Each load of material deposited in such trench shall be covered immediately with earth or lime.  At the end of each 24-hour period, the material shall be covered with a layer of at least six inches of earth.</a:t>
            </a:r>
          </a:p>
          <a:p>
            <a:r>
              <a:rPr lang="en-US" dirty="0"/>
              <a:t>-If trench latrines are to be used, all trenches shall be covered with fly-tight seat boxes with hinged lids.</a:t>
            </a:r>
          </a:p>
        </p:txBody>
      </p:sp>
      <p:sp>
        <p:nvSpPr>
          <p:cNvPr id="4" name="Slide Number Placeholder 3"/>
          <p:cNvSpPr>
            <a:spLocks noGrp="1"/>
          </p:cNvSpPr>
          <p:nvPr>
            <p:ph type="sldNum" sz="quarter" idx="5"/>
          </p:nvPr>
        </p:nvSpPr>
        <p:spPr/>
        <p:txBody>
          <a:bodyPr/>
          <a:lstStyle/>
          <a:p>
            <a:fld id="{29163890-1193-46A9-AF16-0F87E293F084}" type="slidenum">
              <a:rPr lang="en-US" smtClean="0"/>
              <a:t>23</a:t>
            </a:fld>
            <a:endParaRPr lang="en-US"/>
          </a:p>
        </p:txBody>
      </p:sp>
    </p:spTree>
    <p:extLst>
      <p:ext uri="{BB962C8B-B14F-4D97-AF65-F5344CB8AC3E}">
        <p14:creationId xmlns:p14="http://schemas.microsoft.com/office/powerpoint/2010/main" val="693908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water-carried sewerage facilities are provided, the sewer system shall be connected to a public or community sewerage system having wastewater treatment facilities of adequate capacity to treat the flow of wastewater from the mass gathering.  The application shall be accompanied by a signed statement by the Division of Environmental Management attesting to the adequacy of the treatment facilities.  A similar statement shall accompany the application if material removed from chemical toilets is to be disposed of in a public or community sewerage system.  No sewage shall be discharged to the surface of the ground or into any watercourse without the approval of the Division of Environmental Management.</a:t>
            </a:r>
          </a:p>
        </p:txBody>
      </p:sp>
      <p:sp>
        <p:nvSpPr>
          <p:cNvPr id="4" name="Slide Number Placeholder 3"/>
          <p:cNvSpPr>
            <a:spLocks noGrp="1"/>
          </p:cNvSpPr>
          <p:nvPr>
            <p:ph type="sldNum" sz="quarter" idx="5"/>
          </p:nvPr>
        </p:nvSpPr>
        <p:spPr/>
        <p:txBody>
          <a:bodyPr/>
          <a:lstStyle/>
          <a:p>
            <a:fld id="{29163890-1193-46A9-AF16-0F87E293F084}" type="slidenum">
              <a:rPr lang="en-US" smtClean="0"/>
              <a:t>24</a:t>
            </a:fld>
            <a:endParaRPr lang="en-US"/>
          </a:p>
        </p:txBody>
      </p:sp>
    </p:spTree>
    <p:extLst>
      <p:ext uri="{BB962C8B-B14F-4D97-AF65-F5344CB8AC3E}">
        <p14:creationId xmlns:p14="http://schemas.microsoft.com/office/powerpoint/2010/main" val="314564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-Facilities shall be provided for all solid wastes to be collected and stored in leak-proof, non-absorbent containers, and all solid wastes shall be removed daily or more often and disposed of in a community solid waste disposal facility or in a sanitary landfill to be constructed in the area.  Solid wastes shall be placed in the landfill, compacted as densely as possible, and covered after each day of operation with a compacted layer of at least six inches of dirt.</a:t>
            </a:r>
          </a:p>
        </p:txBody>
      </p:sp>
      <p:sp>
        <p:nvSpPr>
          <p:cNvPr id="4" name="Slide Number Placeholder 3"/>
          <p:cNvSpPr>
            <a:spLocks noGrp="1"/>
          </p:cNvSpPr>
          <p:nvPr>
            <p:ph type="sldNum" sz="quarter" idx="5"/>
          </p:nvPr>
        </p:nvSpPr>
        <p:spPr/>
        <p:txBody>
          <a:bodyPr/>
          <a:lstStyle/>
          <a:p>
            <a:fld id="{29163890-1193-46A9-AF16-0F87E293F084}" type="slidenum">
              <a:rPr lang="en-US" smtClean="0"/>
              <a:t>25</a:t>
            </a:fld>
            <a:endParaRPr lang="en-US"/>
          </a:p>
        </p:txBody>
      </p:sp>
    </p:spTree>
    <p:extLst>
      <p:ext uri="{BB962C8B-B14F-4D97-AF65-F5344CB8AC3E}">
        <p14:creationId xmlns:p14="http://schemas.microsoft.com/office/powerpoint/2010/main" val="2475391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receptacles having a maximum capacity of 32 gallons shall be provided at places conveniently located throughout the activity, camping and parking areas, and at each food service facility for the deposition of solid wastes.</a:t>
            </a:r>
          </a:p>
          <a:p>
            <a:r>
              <a:rPr lang="en-US" dirty="0"/>
              <a:t>-If bulk solid waste storage containers are used, at least two four-cubic-yard containers shall be provided per 1,000 persons in the case of once-daily removal, or two two-cubic-yard containers per 1,000 persons in the case of twice-daily removal, and these containers shall be so located as to be accessible to solid waste service vehicles.</a:t>
            </a:r>
          </a:p>
        </p:txBody>
      </p:sp>
      <p:sp>
        <p:nvSpPr>
          <p:cNvPr id="4" name="Slide Number Placeholder 3"/>
          <p:cNvSpPr>
            <a:spLocks noGrp="1"/>
          </p:cNvSpPr>
          <p:nvPr>
            <p:ph type="sldNum" sz="quarter" idx="5"/>
          </p:nvPr>
        </p:nvSpPr>
        <p:spPr/>
        <p:txBody>
          <a:bodyPr/>
          <a:lstStyle/>
          <a:p>
            <a:fld id="{29163890-1193-46A9-AF16-0F87E293F084}" type="slidenum">
              <a:rPr lang="en-US" smtClean="0"/>
              <a:t>26</a:t>
            </a:fld>
            <a:endParaRPr lang="en-US"/>
          </a:p>
        </p:txBody>
      </p:sp>
    </p:spTree>
    <p:extLst>
      <p:ext uri="{BB962C8B-B14F-4D97-AF65-F5344CB8AC3E}">
        <p14:creationId xmlns:p14="http://schemas.microsoft.com/office/powerpoint/2010/main" val="584511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-Sanitary food dispensing facilities shall be provided at accessible and convenient locations, and shall be maintained in a sanitary condition.</a:t>
            </a:r>
          </a:p>
          <a:p>
            <a:r>
              <a:rPr lang="en-US" dirty="0"/>
              <a:t>-Perishable food items dispensed from such facilities shall be limited to prepackaged items, such as wrapped sandwiches, prepared in commercial establishments and under official sanitary supervision, and shall be dispensed in the unbroken packages; provided, that chicken, hamburgers, and frankfurters obtained from approved sources may be cooked and packaged at the site if all operations of preparation, cooking and packaging in unit packages for dispensing to individuals are done inside an approved structure or vehicle, in a sanitary manner, and otherwise in compliance with the "Sanitation of Restaurants and Other Food-handling Establishments," .2600. (TFE permit)</a:t>
            </a:r>
            <a:endParaRPr lang="en-US" dirty="0">
              <a:cs typeface="Calibri"/>
            </a:endParaRPr>
          </a:p>
          <a:p>
            <a:r>
              <a:rPr lang="en-US" dirty="0"/>
              <a:t>-Perishable foods shall be stored at or below 45 F, or in the frozen state, until heated or cooked immediately before serving.</a:t>
            </a:r>
          </a:p>
        </p:txBody>
      </p:sp>
      <p:sp>
        <p:nvSpPr>
          <p:cNvPr id="4" name="Slide Number Placeholder 3"/>
          <p:cNvSpPr>
            <a:spLocks noGrp="1"/>
          </p:cNvSpPr>
          <p:nvPr>
            <p:ph type="sldNum" sz="quarter" idx="5"/>
          </p:nvPr>
        </p:nvSpPr>
        <p:spPr/>
        <p:txBody>
          <a:bodyPr/>
          <a:lstStyle/>
          <a:p>
            <a:fld id="{29163890-1193-46A9-AF16-0F87E293F084}" type="slidenum">
              <a:rPr lang="en-US" smtClean="0"/>
              <a:t>27</a:t>
            </a:fld>
            <a:endParaRPr lang="en-US"/>
          </a:p>
        </p:txBody>
      </p:sp>
    </p:spTree>
    <p:extLst>
      <p:ext uri="{BB962C8B-B14F-4D97-AF65-F5344CB8AC3E}">
        <p14:creationId xmlns:p14="http://schemas.microsoft.com/office/powerpoint/2010/main" val="1169102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shall be no fly or mosquito-breeding places, rodent harborages, or undrained areas on the premises. </a:t>
            </a:r>
          </a:p>
          <a:p>
            <a:r>
              <a:rPr lang="en-US" dirty="0"/>
              <a:t>-Necessary measures shall be taken to control flies, mosquitoes, rodents, or other vermin.</a:t>
            </a:r>
          </a:p>
        </p:txBody>
      </p:sp>
      <p:sp>
        <p:nvSpPr>
          <p:cNvPr id="4" name="Slide Number Placeholder 3"/>
          <p:cNvSpPr>
            <a:spLocks noGrp="1"/>
          </p:cNvSpPr>
          <p:nvPr>
            <p:ph type="sldNum" sz="quarter" idx="5"/>
          </p:nvPr>
        </p:nvSpPr>
        <p:spPr/>
        <p:txBody>
          <a:bodyPr/>
          <a:lstStyle/>
          <a:p>
            <a:fld id="{29163890-1193-46A9-AF16-0F87E293F084}" type="slidenum">
              <a:rPr lang="en-US" smtClean="0"/>
              <a:t>28</a:t>
            </a:fld>
            <a:endParaRPr lang="en-US"/>
          </a:p>
        </p:txBody>
      </p:sp>
    </p:spTree>
    <p:extLst>
      <p:ext uri="{BB962C8B-B14F-4D97-AF65-F5344CB8AC3E}">
        <p14:creationId xmlns:p14="http://schemas.microsoft.com/office/powerpoint/2010/main" val="3582191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one week after the end of the gathering, all sanitary landfills and any trenches or pits used for sewage and liquid waste disposal shall be covered with at least two feet of compacted earth material; and the areas and immediate surrounding properties shall be cleaned of all litter and solid wastes attributable to the mass gatherings. In addition, any signs, litter, and solid wastes on roads leading from the areas and within one mile of the areas and which can be attributed to the mass gathering shall be removed.  </a:t>
            </a:r>
          </a:p>
          <a:p>
            <a:r>
              <a:rPr lang="en-US" dirty="0"/>
              <a:t>-All solid wastes shall be disposed of as provided in .1418 of this Section.  </a:t>
            </a:r>
          </a:p>
          <a:p>
            <a:r>
              <a:rPr lang="en-US" dirty="0"/>
              <a:t>-Unless otherwise directed by the owner of the property, all temporary facilities (such as solid waste receptacles and signs) shall be removed from the areas.</a:t>
            </a:r>
          </a:p>
        </p:txBody>
      </p:sp>
      <p:sp>
        <p:nvSpPr>
          <p:cNvPr id="4" name="Slide Number Placeholder 3"/>
          <p:cNvSpPr>
            <a:spLocks noGrp="1"/>
          </p:cNvSpPr>
          <p:nvPr>
            <p:ph type="sldNum" sz="quarter" idx="5"/>
          </p:nvPr>
        </p:nvSpPr>
        <p:spPr/>
        <p:txBody>
          <a:bodyPr/>
          <a:lstStyle/>
          <a:p>
            <a:fld id="{29163890-1193-46A9-AF16-0F87E293F084}" type="slidenum">
              <a:rPr lang="en-US" smtClean="0"/>
              <a:t>29</a:t>
            </a:fld>
            <a:endParaRPr lang="en-US"/>
          </a:p>
        </p:txBody>
      </p:sp>
    </p:spTree>
    <p:extLst>
      <p:ext uri="{BB962C8B-B14F-4D97-AF65-F5344CB8AC3E}">
        <p14:creationId xmlns:p14="http://schemas.microsoft.com/office/powerpoint/2010/main" val="166470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 person shall organize, sponsor or hold any mass gathering unless a permit has been issued to the person by the Secretary under the provisions of this Part. A permit shall be required for each mass gathering and is not transferable.</a:t>
            </a:r>
          </a:p>
          <a:p>
            <a:r>
              <a:rPr lang="en-US" sz="1200" b="0" i="0" u="none" strike="noStrike" kern="1200" dirty="0">
                <a:solidFill>
                  <a:schemeClr val="tx1"/>
                </a:solidFill>
                <a:effectLst/>
                <a:latin typeface="+mn-lt"/>
                <a:ea typeface="+mn-ea"/>
                <a:cs typeface="+mn-cs"/>
              </a:rPr>
              <a:t>-A permit may be revoked by the Secretary at any time if the Secretary finds that the mass gathering is being or has been maintained or operated in violation of this Part. A permit may be revoked upon the request of the permittee or upon abandonment of the operation. A permit will otherwise expire upon satisfactory completion of the post-gathering cleanup following the close of the mass gathering.</a:t>
            </a:r>
          </a:p>
          <a:p>
            <a:r>
              <a:rPr lang="en-US" sz="1200" b="0" i="0" u="none" strike="noStrike" kern="1200" dirty="0">
                <a:solidFill>
                  <a:schemeClr val="tx1"/>
                </a:solidFill>
                <a:effectLst/>
                <a:latin typeface="+mn-lt"/>
                <a:ea typeface="+mn-ea"/>
                <a:cs typeface="+mn-cs"/>
              </a:rPr>
              <a:t>-The Secretary, upon information that a congregation or assembly of people which may constitute a mass gathering is being organized or promoted, may direct the organizer or promoter to submit within five calendar days an information report to the Department. The report shall contain the information required for an application for permit under G.S. 130A-254(b) and other information concerning the promotion, advertisement and preparation for the congregation or assembly and prior congregations or assemblies, as the Secretary deems necessary. The Secretary shall consider all available information including any report received and shall determine if the proposed congregation or assembly is a mass gathering. If the Secretary determines that a proposed congregation or assembly is a mass gathering, the Secretary shall notify the organizer or promoter to submit an application for permit at least 30 days prior to the commencement of the mass gathering.</a:t>
            </a:r>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3</a:t>
            </a:fld>
            <a:endParaRPr lang="en-US"/>
          </a:p>
        </p:txBody>
      </p:sp>
    </p:spTree>
    <p:extLst>
      <p:ext uri="{BB962C8B-B14F-4D97-AF65-F5344CB8AC3E}">
        <p14:creationId xmlns:p14="http://schemas.microsoft.com/office/powerpoint/2010/main" val="2182496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shall be accompanied by detailed plans for amplifying equipment, which shall be so located and operated as to limit the noise level at the perimeter of the site to no more than 70 decibels on the A scale of a sound level meter which meets the specifications of the American National Standards Institute, which are adopted by reference in accordance with G.S. 150B-14(c).  </a:t>
            </a:r>
          </a:p>
          <a:p>
            <a:r>
              <a:rPr lang="en-US" dirty="0"/>
              <a:t>-The applicant shall include a signed statement certifying that the noise level limit as herein specified will not be exceeded</a:t>
            </a:r>
          </a:p>
        </p:txBody>
      </p:sp>
      <p:sp>
        <p:nvSpPr>
          <p:cNvPr id="4" name="Slide Number Placeholder 3"/>
          <p:cNvSpPr>
            <a:spLocks noGrp="1"/>
          </p:cNvSpPr>
          <p:nvPr>
            <p:ph type="sldNum" sz="quarter" idx="5"/>
          </p:nvPr>
        </p:nvSpPr>
        <p:spPr/>
        <p:txBody>
          <a:bodyPr/>
          <a:lstStyle/>
          <a:p>
            <a:fld id="{29163890-1193-46A9-AF16-0F87E293F084}" type="slidenum">
              <a:rPr lang="en-US" smtClean="0"/>
              <a:t>30</a:t>
            </a:fld>
            <a:endParaRPr lang="en-US"/>
          </a:p>
        </p:txBody>
      </p:sp>
    </p:spTree>
    <p:extLst>
      <p:ext uri="{BB962C8B-B14F-4D97-AF65-F5344CB8AC3E}">
        <p14:creationId xmlns:p14="http://schemas.microsoft.com/office/powerpoint/2010/main" val="4137903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 shall be accompanied by detailed plans for lighting designed to illuminate the site.</a:t>
            </a:r>
          </a:p>
          <a:p>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31</a:t>
            </a:fld>
            <a:endParaRPr lang="en-US"/>
          </a:p>
        </p:txBody>
      </p:sp>
    </p:spTree>
    <p:extLst>
      <p:ext uri="{BB962C8B-B14F-4D97-AF65-F5344CB8AC3E}">
        <p14:creationId xmlns:p14="http://schemas.microsoft.com/office/powerpoint/2010/main" val="3730192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shall be posted throughout the area showing the locations of toilet facilities, water supply outlets, solid waste receptacles, food stands, first aid facilities, and the command post.</a:t>
            </a:r>
          </a:p>
        </p:txBody>
      </p:sp>
      <p:sp>
        <p:nvSpPr>
          <p:cNvPr id="4" name="Slide Number Placeholder 3"/>
          <p:cNvSpPr>
            <a:spLocks noGrp="1"/>
          </p:cNvSpPr>
          <p:nvPr>
            <p:ph type="sldNum" sz="quarter" idx="5"/>
          </p:nvPr>
        </p:nvSpPr>
        <p:spPr/>
        <p:txBody>
          <a:bodyPr/>
          <a:lstStyle/>
          <a:p>
            <a:fld id="{29163890-1193-46A9-AF16-0F87E293F084}" type="slidenum">
              <a:rPr lang="en-US" smtClean="0"/>
              <a:t>32</a:t>
            </a:fld>
            <a:endParaRPr lang="en-US"/>
          </a:p>
        </p:txBody>
      </p:sp>
    </p:spTree>
    <p:extLst>
      <p:ext uri="{BB962C8B-B14F-4D97-AF65-F5344CB8AC3E}">
        <p14:creationId xmlns:p14="http://schemas.microsoft.com/office/powerpoint/2010/main" val="2056819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this presentation.</a:t>
            </a:r>
          </a:p>
          <a:p>
            <a:r>
              <a:rPr lang="en-US" dirty="0"/>
              <a:t>-If you have any questions, please contact your Regional Specialist.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8875E-EC51-43F9-8DCE-35E3B1C7C0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36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-Application for a permit for a mass gathering shall be made to the Secretary on a form and in a manner prescribed by the Secretary. The application shall be filed with the Secretary at least 30 days prior to the commencement of the mass gathering. A fee as prescribed by the Secretary, not to exceed one hundred dollars ($100.00), shall accompany the application.</a:t>
            </a:r>
          </a:p>
          <a:p>
            <a:r>
              <a:rPr lang="en-US" sz="1200" b="0" i="0" u="none" strike="noStrike" kern="1200" dirty="0">
                <a:solidFill>
                  <a:schemeClr val="tx1"/>
                </a:solidFill>
                <a:effectLst/>
                <a:latin typeface="+mn-lt"/>
                <a:ea typeface="+mn-ea"/>
                <a:cs typeface="+mn-cs"/>
              </a:rPr>
              <a:t>-The application shall contain the following information: identification of the applicant; identification of any other person or persons responsible for organizing, sponsoring or holding the mass gathering; the location of the proposed mass gathering; the estimated maximum number of persons reasonably expected to be in attendance at any time; the date or dates and the hours during which the mass gathering is to be conducted; and a statement as to the total time period involved.</a:t>
            </a:r>
          </a:p>
          <a:p>
            <a:r>
              <a:rPr lang="en-US" sz="1200" b="0" i="0" u="none" strike="noStrike" kern="1200" dirty="0">
                <a:solidFill>
                  <a:schemeClr val="tx1"/>
                </a:solidFill>
                <a:effectLst/>
                <a:latin typeface="+mn-lt"/>
                <a:ea typeface="+mn-ea"/>
                <a:cs typeface="+mn-cs"/>
              </a:rPr>
              <a:t>-The application shall be accompanied by an outline map of the area to be used, to approximate scale, showing the location of all proposed and existing privies or toilets; lavatory and bathing facilities; all water supply sources including lakes, ponds, streams, wells and storage tanks; all areas of assemblage; all camping areas; all food service areas; all garbage and refuse storage and disposal areas; all entrances and exits to public highways; and emergency ingress and egress roads.</a:t>
            </a:r>
          </a:p>
          <a:p>
            <a:r>
              <a:rPr lang="en-US" sz="1200" b="0" i="0" u="none" strike="noStrike" kern="1200" dirty="0">
                <a:solidFill>
                  <a:schemeClr val="tx1"/>
                </a:solidFill>
                <a:effectLst/>
                <a:latin typeface="+mn-lt"/>
                <a:ea typeface="+mn-ea"/>
                <a:cs typeface="+mn-cs"/>
              </a:rPr>
              <a:t>-The application shall be accompanied by additional plans, reports and information required by the Secretary as necessary to carry out the provisions of this Part.</a:t>
            </a:r>
          </a:p>
          <a:p>
            <a:r>
              <a:rPr lang="en-US" sz="1200" b="0" i="0" u="none" strike="noStrike" kern="1200" dirty="0">
                <a:solidFill>
                  <a:schemeClr val="tx1"/>
                </a:solidFill>
                <a:effectLst/>
                <a:latin typeface="+mn-lt"/>
                <a:ea typeface="+mn-ea"/>
                <a:cs typeface="+mn-cs"/>
              </a:rPr>
              <a:t>-A charge shall be levied by the Secretary to cover the cost of additional services, including police, fire and medical services, provided by the State or units of local government on account of the mass gathering. The Secretary shall reimburse the State or the units of local government for the additional services upon receipt of payment.</a:t>
            </a:r>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4</a:t>
            </a:fld>
            <a:endParaRPr lang="en-US"/>
          </a:p>
        </p:txBody>
      </p:sp>
    </p:spTree>
    <p:extLst>
      <p:ext uri="{BB962C8B-B14F-4D97-AF65-F5344CB8AC3E}">
        <p14:creationId xmlns:p14="http://schemas.microsoft.com/office/powerpoint/2010/main" val="307108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-Within 15 days after the receipt of the application, the Secretary shall review the application and inspect the proposed site for the mass gathering. If it is likely that the requirements of this Part and the rules of the Commission can be met by the applicant, a provisional permit shall be issued. </a:t>
            </a:r>
          </a:p>
          <a:p>
            <a:r>
              <a:rPr lang="en-US" sz="1200" b="0" i="0" u="none" strike="noStrike" kern="1200" dirty="0">
                <a:solidFill>
                  <a:schemeClr val="tx1"/>
                </a:solidFill>
                <a:effectLst/>
                <a:latin typeface="+mn-lt"/>
                <a:ea typeface="+mn-ea"/>
                <a:cs typeface="+mn-cs"/>
              </a:rPr>
              <a:t>-The Secretary shall require the permittee within five days after issuance of the provisional permit to file with the Secretary a performance bond or other surety to be executed to the State in the amount of five thousand dollars ($5,000) for up to 10,000 persons and an additional one thousand dollars ($1,000) for each additional 5,000 persons or fraction reasonably estimated to attend the mass gathering. The bond shall be conditioned on full compliance with this Part and the rules of the Commission and shall be forfeitable upon noncompliance and a showing by the Secretary of injury, damage or other loss to the State or local governmental agencies caused by the non-compliance.</a:t>
            </a:r>
          </a:p>
          <a:p>
            <a:r>
              <a:rPr lang="en-US" sz="1200" b="0" i="0" u="none" strike="noStrike" kern="1200" dirty="0">
                <a:solidFill>
                  <a:schemeClr val="tx1"/>
                </a:solidFill>
                <a:effectLst/>
                <a:latin typeface="+mn-lt"/>
                <a:ea typeface="+mn-ea"/>
                <a:cs typeface="+mn-cs"/>
              </a:rPr>
              <a:t>-The permittee shall in addition file satisfactory evidence of public liability and property damage insurance in an amount determined by the Secretary to be reasonable, not to exceed one million dollars ($1,000,000) in amount, in relation to the risks and hazards involved in the proposed mass gathering.</a:t>
            </a:r>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5</a:t>
            </a:fld>
            <a:endParaRPr lang="en-US"/>
          </a:p>
        </p:txBody>
      </p:sp>
    </p:spTree>
    <p:extLst>
      <p:ext uri="{BB962C8B-B14F-4D97-AF65-F5344CB8AC3E}">
        <p14:creationId xmlns:p14="http://schemas.microsoft.com/office/powerpoint/2010/main" val="3291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upon inspection by the Secretary five days prior to the starting date of the mass gathering, or earlier upon request of the permittee, the required facilities are found to be in place, satisfactory arrangements are found to have been made for required services, the charge for additional services levied in accordance with G.S. 130A-254(e) has been paid and other applicable provisions of this Part and the rules of the Commission are found to have been met, the Secretary shall issue a permit for the mass gathering. If, upon inspection, the facilities, arrangements or other provisions are not satisfactory, the provisional permit shall be revoked and no permit shall be issued.</a:t>
            </a:r>
          </a:p>
          <a:p>
            <a:r>
              <a:rPr lang="en-US" sz="1200" b="0" i="0" u="none" strike="noStrike" kern="1200" dirty="0">
                <a:solidFill>
                  <a:schemeClr val="tx1"/>
                </a:solidFill>
                <a:effectLst/>
                <a:latin typeface="+mn-lt"/>
                <a:ea typeface="+mn-ea"/>
                <a:cs typeface="+mn-cs"/>
              </a:rPr>
              <a:t>-Upon revocation of either the provisional permit or the permit, the permittee shall immediately announce cancellation of the mass gathering in as effective a manner as is reasonably possible including, but not limited to, the use or whatever methods were used for advertising or promoting the mass gathering.</a:t>
            </a:r>
          </a:p>
        </p:txBody>
      </p:sp>
      <p:sp>
        <p:nvSpPr>
          <p:cNvPr id="4" name="Slide Number Placeholder 3"/>
          <p:cNvSpPr>
            <a:spLocks noGrp="1"/>
          </p:cNvSpPr>
          <p:nvPr>
            <p:ph type="sldNum" sz="quarter" idx="5"/>
          </p:nvPr>
        </p:nvSpPr>
        <p:spPr/>
        <p:txBody>
          <a:bodyPr/>
          <a:lstStyle/>
          <a:p>
            <a:fld id="{29163890-1193-46A9-AF16-0F87E293F084}" type="slidenum">
              <a:rPr lang="en-US" smtClean="0"/>
              <a:t>6</a:t>
            </a:fld>
            <a:endParaRPr lang="en-US"/>
          </a:p>
        </p:txBody>
      </p:sp>
    </p:spTree>
    <p:extLst>
      <p:ext uri="{BB962C8B-B14F-4D97-AF65-F5344CB8AC3E}">
        <p14:creationId xmlns:p14="http://schemas.microsoft.com/office/powerpoint/2010/main" val="1817255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the provisional permit or the permit is revoked prior to or during the mass gathering, the Secretary may order the permittee to install facilities and make arrangements necessary to accommodate persons who may nevertheless attend or be present at the mass gathering despite its cancellation and to restore the site to a safe and sanitary condition. In the event the permittee fails to comply with the order of the Secretary, the Secretary may immediately proceed to install facilities and make other arrangements and provisions for cleanup as may be minimally required in the interest of public health and safety, utilizing any State and local funds and resources as may be available.</a:t>
            </a:r>
          </a:p>
          <a:p>
            <a:r>
              <a:rPr lang="en-US" sz="1200" b="0" i="0" u="none" strike="noStrike" kern="1200" dirty="0">
                <a:solidFill>
                  <a:schemeClr val="tx1"/>
                </a:solidFill>
                <a:effectLst/>
                <a:latin typeface="+mn-lt"/>
                <a:ea typeface="+mn-ea"/>
                <a:cs typeface="+mn-cs"/>
              </a:rPr>
              <a:t>-If the Secretary installs facilities or makes arrangements or provisions for cleanup pursuant to subsection (c), the Secretary may apply to a court of competent jurisdiction prior to or within 60 days after the action to order forfeiture of the permittee's performance bond or surety for violation of this Part or the rules of the Commission. The court may order that the proceeds shall be applied to the extent necessary to reimburse State and local governmental agencies for expenditures made pursuant to the action taken by the Secretary upon the permittee's failure to comply with the order. Any excess proceeds shall be returned to the insurer of the bond or to the surety after deducting court costs.</a:t>
            </a:r>
            <a:endParaRPr lang="en-US" dirty="0"/>
          </a:p>
        </p:txBody>
      </p:sp>
      <p:sp>
        <p:nvSpPr>
          <p:cNvPr id="4" name="Slide Number Placeholder 3"/>
          <p:cNvSpPr>
            <a:spLocks noGrp="1"/>
          </p:cNvSpPr>
          <p:nvPr>
            <p:ph type="sldNum" sz="quarter" idx="5"/>
          </p:nvPr>
        </p:nvSpPr>
        <p:spPr/>
        <p:txBody>
          <a:bodyPr/>
          <a:lstStyle/>
          <a:p>
            <a:fld id="{29163890-1193-46A9-AF16-0F87E293F084}" type="slidenum">
              <a:rPr lang="en-US" smtClean="0"/>
              <a:t>7</a:t>
            </a:fld>
            <a:endParaRPr lang="en-US"/>
          </a:p>
        </p:txBody>
      </p:sp>
    </p:spTree>
    <p:extLst>
      <p:ext uri="{BB962C8B-B14F-4D97-AF65-F5344CB8AC3E}">
        <p14:creationId xmlns:p14="http://schemas.microsoft.com/office/powerpoint/2010/main" val="311491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activity area shall be provided of sufficient size to accommodate the estimated number of persons reasonably expected to be in attendance at any one time.  </a:t>
            </a:r>
          </a:p>
          <a:p>
            <a:r>
              <a:rPr lang="en-US" dirty="0"/>
              <a:t>-This activity area is in addition to those areas required for parking in .1410, for camping in .1407, and for the command post in .1408 of this Section.</a:t>
            </a:r>
          </a:p>
        </p:txBody>
      </p:sp>
      <p:sp>
        <p:nvSpPr>
          <p:cNvPr id="4" name="Slide Number Placeholder 3"/>
          <p:cNvSpPr>
            <a:spLocks noGrp="1"/>
          </p:cNvSpPr>
          <p:nvPr>
            <p:ph type="sldNum" sz="quarter" idx="5"/>
          </p:nvPr>
        </p:nvSpPr>
        <p:spPr/>
        <p:txBody>
          <a:bodyPr/>
          <a:lstStyle/>
          <a:p>
            <a:fld id="{29163890-1193-46A9-AF16-0F87E293F084}" type="slidenum">
              <a:rPr lang="en-US" smtClean="0"/>
              <a:t>8</a:t>
            </a:fld>
            <a:endParaRPr lang="en-US"/>
          </a:p>
        </p:txBody>
      </p:sp>
    </p:spTree>
    <p:extLst>
      <p:ext uri="{BB962C8B-B14F-4D97-AF65-F5344CB8AC3E}">
        <p14:creationId xmlns:p14="http://schemas.microsoft.com/office/powerpoint/2010/main" val="314723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part of the perimeter of the activity and camping areas shall be within 1500 feet of any residence unless the occupant or owner has signed a written waiver.  </a:t>
            </a:r>
          </a:p>
          <a:p>
            <a:r>
              <a:rPr lang="en-US" dirty="0"/>
              <a:t>-Notarized copies of any such waivers shall accompany the application.</a:t>
            </a:r>
          </a:p>
        </p:txBody>
      </p:sp>
      <p:sp>
        <p:nvSpPr>
          <p:cNvPr id="4" name="Slide Number Placeholder 3"/>
          <p:cNvSpPr>
            <a:spLocks noGrp="1"/>
          </p:cNvSpPr>
          <p:nvPr>
            <p:ph type="sldNum" sz="quarter" idx="5"/>
          </p:nvPr>
        </p:nvSpPr>
        <p:spPr/>
        <p:txBody>
          <a:bodyPr/>
          <a:lstStyle/>
          <a:p>
            <a:fld id="{29163890-1193-46A9-AF16-0F87E293F084}" type="slidenum">
              <a:rPr lang="en-US" smtClean="0"/>
              <a:t>9</a:t>
            </a:fld>
            <a:endParaRPr lang="en-US"/>
          </a:p>
        </p:txBody>
      </p:sp>
    </p:spTree>
    <p:extLst>
      <p:ext uri="{BB962C8B-B14F-4D97-AF65-F5344CB8AC3E}">
        <p14:creationId xmlns:p14="http://schemas.microsoft.com/office/powerpoint/2010/main" val="3395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7795C8DF-7674-4BB1-B8F1-D25DA80B4E07}" type="datetime1">
              <a:rPr lang="en-US" smtClean="0"/>
              <a:t>2/24/2021</a:t>
            </a:fld>
            <a:endParaRPr lang="en-US"/>
          </a:p>
        </p:txBody>
      </p:sp>
      <p:sp>
        <p:nvSpPr>
          <p:cNvPr id="6" name="Slide Number Placeholder 5"/>
          <p:cNvSpPr>
            <a:spLocks noGrp="1"/>
          </p:cNvSpPr>
          <p:nvPr>
            <p:ph type="sldNum" sz="quarter" idx="12"/>
          </p:nvPr>
        </p:nvSpPr>
        <p:spPr/>
        <p:txBody>
          <a:bodyPr/>
          <a:lstStyle/>
          <a:p>
            <a:fld id="{84A5FDF0-CE27-4DDE-B409-43AD1F725172}" type="slidenum">
              <a:rPr lang="en-US" smtClean="0"/>
              <a:t>‹#›</a:t>
            </a:fld>
            <a:endParaRPr lang="en-US"/>
          </a:p>
        </p:txBody>
      </p:sp>
      <p:grpSp>
        <p:nvGrpSpPr>
          <p:cNvPr id="5" name="Group 4">
            <a:extLst>
              <a:ext uri="{FF2B5EF4-FFF2-40B4-BE49-F238E27FC236}">
                <a16:creationId xmlns:a16="http://schemas.microsoft.com/office/drawing/2014/main" id="{7F76D6E6-F449-45FD-B3C7-A9899152AADE}"/>
              </a:ext>
            </a:extLst>
          </p:cNvPr>
          <p:cNvGrpSpPr/>
          <p:nvPr userDrawn="1"/>
        </p:nvGrpSpPr>
        <p:grpSpPr>
          <a:xfrm>
            <a:off x="0" y="0"/>
            <a:ext cx="12192000" cy="8004064"/>
            <a:chOff x="0" y="-34173"/>
            <a:chExt cx="12192000" cy="8004064"/>
          </a:xfrm>
        </p:grpSpPr>
        <p:sp>
          <p:nvSpPr>
            <p:cNvPr id="7" name="Rectangle 6"/>
            <p:cNvSpPr/>
            <p:nvPr userDrawn="1"/>
          </p:nvSpPr>
          <p:spPr>
            <a:xfrm>
              <a:off x="0" y="-34173"/>
              <a:ext cx="12192000" cy="683812"/>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1" descr="cid:image001.png@01D2FF9F.D100A8D0">
              <a:extLst>
                <a:ext uri="{FF2B5EF4-FFF2-40B4-BE49-F238E27FC236}">
                  <a16:creationId xmlns:a16="http://schemas.microsoft.com/office/drawing/2014/main" id="{08A8AF5A-A640-4EC6-BC43-F732EBEDEC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210" y="5495061"/>
              <a:ext cx="1139580" cy="12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9">
              <a:extLst>
                <a:ext uri="{FF2B5EF4-FFF2-40B4-BE49-F238E27FC236}">
                  <a16:creationId xmlns:a16="http://schemas.microsoft.com/office/drawing/2014/main" id="{FB6118F3-6F42-4F6B-ACE7-BD9BF43BF87A}"/>
                </a:ext>
              </a:extLst>
            </p:cNvPr>
            <p:cNvSpPr/>
            <p:nvPr userDrawn="1"/>
          </p:nvSpPr>
          <p:spPr>
            <a:xfrm rot="11696239">
              <a:off x="1275388" y="5216510"/>
              <a:ext cx="9596358" cy="2753381"/>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171702"/>
                <a:gd name="connsiteY0" fmla="*/ 2626108 h 2781924"/>
                <a:gd name="connsiteX1" fmla="*/ 4929808 w 9171702"/>
                <a:gd name="connsiteY1" fmla="*/ 2520090 h 2781924"/>
                <a:gd name="connsiteX2" fmla="*/ 9171702 w 9171702"/>
                <a:gd name="connsiteY2" fmla="*/ 0 h 2781924"/>
              </a:gdLst>
              <a:ahLst/>
              <a:cxnLst>
                <a:cxn ang="0">
                  <a:pos x="connsiteX0" y="connsiteY0"/>
                </a:cxn>
                <a:cxn ang="0">
                  <a:pos x="connsiteX1" y="connsiteY1"/>
                </a:cxn>
                <a:cxn ang="0">
                  <a:pos x="connsiteX2" y="connsiteY2"/>
                </a:cxn>
              </a:cxnLst>
              <a:rect l="l" t="t" r="r" b="b"/>
              <a:pathLst>
                <a:path w="9171702" h="2781924">
                  <a:moveTo>
                    <a:pt x="0" y="2626108"/>
                  </a:moveTo>
                  <a:cubicBezTo>
                    <a:pt x="1692965" y="2739855"/>
                    <a:pt x="3401191" y="2957775"/>
                    <a:pt x="4929808" y="2520090"/>
                  </a:cubicBezTo>
                  <a:cubicBezTo>
                    <a:pt x="6458425" y="2082405"/>
                    <a:pt x="7776910" y="780774"/>
                    <a:pt x="9171702" y="0"/>
                  </a:cubicBezTo>
                </a:path>
              </a:pathLst>
            </a:custGeom>
            <a:no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4727367-2F84-4730-AC7B-E7C6B0380434}"/>
                </a:ext>
              </a:extLst>
            </p:cNvPr>
            <p:cNvSpPr/>
            <p:nvPr userDrawn="1"/>
          </p:nvSpPr>
          <p:spPr>
            <a:xfrm rot="445497">
              <a:off x="1138886" y="4931252"/>
              <a:ext cx="9866451" cy="1879985"/>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367674"/>
                <a:gd name="connsiteY0" fmla="*/ 1377843 h 1944832"/>
                <a:gd name="connsiteX1" fmla="*/ 5034213 w 9367674"/>
                <a:gd name="connsiteY1" fmla="*/ 1895061 h 1944832"/>
                <a:gd name="connsiteX2" fmla="*/ 9367674 w 9367674"/>
                <a:gd name="connsiteY2" fmla="*/ 0 h 1944832"/>
              </a:gdLst>
              <a:ahLst/>
              <a:cxnLst>
                <a:cxn ang="0">
                  <a:pos x="connsiteX0" y="connsiteY0"/>
                </a:cxn>
                <a:cxn ang="0">
                  <a:pos x="connsiteX1" y="connsiteY1"/>
                </a:cxn>
                <a:cxn ang="0">
                  <a:pos x="connsiteX2" y="connsiteY2"/>
                </a:cxn>
              </a:cxnLst>
              <a:rect l="l" t="t" r="r" b="b"/>
              <a:pathLst>
                <a:path w="9367674" h="1944832">
                  <a:moveTo>
                    <a:pt x="0" y="1377843"/>
                  </a:moveTo>
                  <a:cubicBezTo>
                    <a:pt x="1692965" y="1491590"/>
                    <a:pt x="3472934" y="2124701"/>
                    <a:pt x="5034213" y="1895061"/>
                  </a:cubicBezTo>
                  <a:cubicBezTo>
                    <a:pt x="6595492" y="1665421"/>
                    <a:pt x="7972882" y="780774"/>
                    <a:pt x="9367674" y="0"/>
                  </a:cubicBezTo>
                </a:path>
              </a:pathLst>
            </a:custGeom>
            <a:noFill/>
            <a:ln w="19050">
              <a:solidFill>
                <a:srgbClr val="488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833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4537-9C91-46DC-841F-BC847A06A12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753E3A1-158B-4743-AF0D-38FD70976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06D399-AF1A-41F7-8695-D42B942811F2}"/>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6" name="Slide Number Placeholder 5">
            <a:extLst>
              <a:ext uri="{FF2B5EF4-FFF2-40B4-BE49-F238E27FC236}">
                <a16:creationId xmlns:a16="http://schemas.microsoft.com/office/drawing/2014/main" id="{64C40F55-89A1-4938-ADB9-F1E5926ACF55}"/>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7" name="Group 6">
            <a:extLst>
              <a:ext uri="{FF2B5EF4-FFF2-40B4-BE49-F238E27FC236}">
                <a16:creationId xmlns:a16="http://schemas.microsoft.com/office/drawing/2014/main" id="{5B2E968E-9064-4DFE-BE62-B455FA23397B}"/>
              </a:ext>
            </a:extLst>
          </p:cNvPr>
          <p:cNvGrpSpPr/>
          <p:nvPr userDrawn="1"/>
        </p:nvGrpSpPr>
        <p:grpSpPr>
          <a:xfrm>
            <a:off x="0" y="0"/>
            <a:ext cx="12192000" cy="8004064"/>
            <a:chOff x="0" y="-34173"/>
            <a:chExt cx="12192000" cy="8004064"/>
          </a:xfrm>
        </p:grpSpPr>
        <p:sp>
          <p:nvSpPr>
            <p:cNvPr id="8" name="Rectangle 7">
              <a:extLst>
                <a:ext uri="{FF2B5EF4-FFF2-40B4-BE49-F238E27FC236}">
                  <a16:creationId xmlns:a16="http://schemas.microsoft.com/office/drawing/2014/main" id="{F1D4076C-CCC3-434D-9117-6FD2A768123E}"/>
                </a:ext>
              </a:extLst>
            </p:cNvPr>
            <p:cNvSpPr/>
            <p:nvPr userDrawn="1"/>
          </p:nvSpPr>
          <p:spPr>
            <a:xfrm>
              <a:off x="0" y="-34173"/>
              <a:ext cx="12192000" cy="683812"/>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 descr="cid:image001.png@01D2FF9F.D100A8D0">
              <a:extLst>
                <a:ext uri="{FF2B5EF4-FFF2-40B4-BE49-F238E27FC236}">
                  <a16:creationId xmlns:a16="http://schemas.microsoft.com/office/drawing/2014/main" id="{64706D6F-278F-4B84-BDC7-BCBBEC6BF8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210" y="5495061"/>
              <a:ext cx="1139580" cy="12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9">
              <a:extLst>
                <a:ext uri="{FF2B5EF4-FFF2-40B4-BE49-F238E27FC236}">
                  <a16:creationId xmlns:a16="http://schemas.microsoft.com/office/drawing/2014/main" id="{BDD66C32-8D05-4246-9797-4109BB69FE21}"/>
                </a:ext>
              </a:extLst>
            </p:cNvPr>
            <p:cNvSpPr/>
            <p:nvPr userDrawn="1"/>
          </p:nvSpPr>
          <p:spPr>
            <a:xfrm rot="11696239">
              <a:off x="1275388" y="5216510"/>
              <a:ext cx="9596358" cy="2753381"/>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171702"/>
                <a:gd name="connsiteY0" fmla="*/ 2626108 h 2781924"/>
                <a:gd name="connsiteX1" fmla="*/ 4929808 w 9171702"/>
                <a:gd name="connsiteY1" fmla="*/ 2520090 h 2781924"/>
                <a:gd name="connsiteX2" fmla="*/ 9171702 w 9171702"/>
                <a:gd name="connsiteY2" fmla="*/ 0 h 2781924"/>
              </a:gdLst>
              <a:ahLst/>
              <a:cxnLst>
                <a:cxn ang="0">
                  <a:pos x="connsiteX0" y="connsiteY0"/>
                </a:cxn>
                <a:cxn ang="0">
                  <a:pos x="connsiteX1" y="connsiteY1"/>
                </a:cxn>
                <a:cxn ang="0">
                  <a:pos x="connsiteX2" y="connsiteY2"/>
                </a:cxn>
              </a:cxnLst>
              <a:rect l="l" t="t" r="r" b="b"/>
              <a:pathLst>
                <a:path w="9171702" h="2781924">
                  <a:moveTo>
                    <a:pt x="0" y="2626108"/>
                  </a:moveTo>
                  <a:cubicBezTo>
                    <a:pt x="1692965" y="2739855"/>
                    <a:pt x="3401191" y="2957775"/>
                    <a:pt x="4929808" y="2520090"/>
                  </a:cubicBezTo>
                  <a:cubicBezTo>
                    <a:pt x="6458425" y="2082405"/>
                    <a:pt x="7776910" y="780774"/>
                    <a:pt x="9171702" y="0"/>
                  </a:cubicBezTo>
                </a:path>
              </a:pathLst>
            </a:custGeom>
            <a:no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B521AE52-BD66-4E46-BB81-A1747B4CA084}"/>
                </a:ext>
              </a:extLst>
            </p:cNvPr>
            <p:cNvSpPr/>
            <p:nvPr userDrawn="1"/>
          </p:nvSpPr>
          <p:spPr>
            <a:xfrm rot="445497">
              <a:off x="1138886" y="4931252"/>
              <a:ext cx="9866451" cy="1879985"/>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367674"/>
                <a:gd name="connsiteY0" fmla="*/ 1377843 h 1944832"/>
                <a:gd name="connsiteX1" fmla="*/ 5034213 w 9367674"/>
                <a:gd name="connsiteY1" fmla="*/ 1895061 h 1944832"/>
                <a:gd name="connsiteX2" fmla="*/ 9367674 w 9367674"/>
                <a:gd name="connsiteY2" fmla="*/ 0 h 1944832"/>
              </a:gdLst>
              <a:ahLst/>
              <a:cxnLst>
                <a:cxn ang="0">
                  <a:pos x="connsiteX0" y="connsiteY0"/>
                </a:cxn>
                <a:cxn ang="0">
                  <a:pos x="connsiteX1" y="connsiteY1"/>
                </a:cxn>
                <a:cxn ang="0">
                  <a:pos x="connsiteX2" y="connsiteY2"/>
                </a:cxn>
              </a:cxnLst>
              <a:rect l="l" t="t" r="r" b="b"/>
              <a:pathLst>
                <a:path w="9367674" h="1944832">
                  <a:moveTo>
                    <a:pt x="0" y="1377843"/>
                  </a:moveTo>
                  <a:cubicBezTo>
                    <a:pt x="1692965" y="1491590"/>
                    <a:pt x="3472934" y="2124701"/>
                    <a:pt x="5034213" y="1895061"/>
                  </a:cubicBezTo>
                  <a:cubicBezTo>
                    <a:pt x="6595492" y="1665421"/>
                    <a:pt x="7972882" y="780774"/>
                    <a:pt x="9367674" y="0"/>
                  </a:cubicBezTo>
                </a:path>
              </a:pathLst>
            </a:custGeom>
            <a:noFill/>
            <a:ln w="19050">
              <a:solidFill>
                <a:srgbClr val="488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016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EED4-440F-4835-9239-0BC91B3EDB70}"/>
              </a:ext>
            </a:extLst>
          </p:cNvPr>
          <p:cNvSpPr>
            <a:spLocks noGrp="1"/>
          </p:cNvSpPr>
          <p:nvPr>
            <p:ph type="title"/>
          </p:nvPr>
        </p:nvSpPr>
        <p:spPr/>
        <p:txBody>
          <a:bodyPr>
            <a:normAutofit/>
          </a:bodyPr>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BE4760B5-D873-4C3F-B1F0-9CBA01C95B3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3ACCD7-C001-47AA-8163-50B96A122E98}"/>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3109E450-0B0C-4122-9E1E-8514217B4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6F0EF8-F2FC-4BC7-91E4-924CC3A72FE4}"/>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4" name="Group 13">
            <a:extLst>
              <a:ext uri="{FF2B5EF4-FFF2-40B4-BE49-F238E27FC236}">
                <a16:creationId xmlns:a16="http://schemas.microsoft.com/office/drawing/2014/main" id="{2E4947E3-FFF3-4AA5-AD5D-054FFC873D84}"/>
              </a:ext>
            </a:extLst>
          </p:cNvPr>
          <p:cNvGrpSpPr/>
          <p:nvPr userDrawn="1"/>
        </p:nvGrpSpPr>
        <p:grpSpPr>
          <a:xfrm>
            <a:off x="0" y="-5799"/>
            <a:ext cx="12192000" cy="6986116"/>
            <a:chOff x="0" y="-5799"/>
            <a:chExt cx="12192000" cy="6986116"/>
          </a:xfrm>
        </p:grpSpPr>
        <p:sp>
          <p:nvSpPr>
            <p:cNvPr id="15" name="Rectangle: Single Corner Snipped 14">
              <a:extLst>
                <a:ext uri="{FF2B5EF4-FFF2-40B4-BE49-F238E27FC236}">
                  <a16:creationId xmlns:a16="http://schemas.microsoft.com/office/drawing/2014/main" id="{29C781D8-FFFE-4DDF-B641-8E4CAD7B98ED}"/>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Snipped 15">
              <a:extLst>
                <a:ext uri="{FF2B5EF4-FFF2-40B4-BE49-F238E27FC236}">
                  <a16:creationId xmlns:a16="http://schemas.microsoft.com/office/drawing/2014/main" id="{A78ED62D-4C75-497B-9429-EEB5F76E7C5A}"/>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680A9C1D-DACA-492B-89AA-66802439C856}"/>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 descr="cid:image001.png@01D2FF9F.D100A8D0">
              <a:extLst>
                <a:ext uri="{FF2B5EF4-FFF2-40B4-BE49-F238E27FC236}">
                  <a16:creationId xmlns:a16="http://schemas.microsoft.com/office/drawing/2014/main" id="{482E0A04-C145-4759-B803-B9A57A6FD4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74C80AB7-62E7-4AC7-A8AE-85B2813B81F2}"/>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0" name="TextBox 19">
              <a:extLst>
                <a:ext uri="{FF2B5EF4-FFF2-40B4-BE49-F238E27FC236}">
                  <a16:creationId xmlns:a16="http://schemas.microsoft.com/office/drawing/2014/main" id="{4AB93B4D-9525-43B2-925A-4DB74D14150D}"/>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1" name="Rectangle 20">
              <a:extLst>
                <a:ext uri="{FF2B5EF4-FFF2-40B4-BE49-F238E27FC236}">
                  <a16:creationId xmlns:a16="http://schemas.microsoft.com/office/drawing/2014/main" id="{596706F7-3DEE-42C2-A38D-51A0DD36B396}"/>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646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9CE4-FB1E-4C1B-A17F-9B9AD1248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858283-5E2C-4341-BCDD-E2DF044F9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2EB3CE-5794-455C-AB71-94EC5B964A23}"/>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1AB6AA01-0F33-4AC8-8B5D-FC0002F17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AB3A21-548D-4508-84F7-5163B381E926}"/>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7" name="Group 6">
            <a:extLst>
              <a:ext uri="{FF2B5EF4-FFF2-40B4-BE49-F238E27FC236}">
                <a16:creationId xmlns:a16="http://schemas.microsoft.com/office/drawing/2014/main" id="{E3E65C1F-364D-4A01-B2B5-081AA1BDEC7B}"/>
              </a:ext>
            </a:extLst>
          </p:cNvPr>
          <p:cNvGrpSpPr/>
          <p:nvPr userDrawn="1"/>
        </p:nvGrpSpPr>
        <p:grpSpPr>
          <a:xfrm>
            <a:off x="0" y="0"/>
            <a:ext cx="12192000" cy="8004064"/>
            <a:chOff x="0" y="-34173"/>
            <a:chExt cx="12192000" cy="8004064"/>
          </a:xfrm>
        </p:grpSpPr>
        <p:sp>
          <p:nvSpPr>
            <p:cNvPr id="8" name="Rectangle 7">
              <a:extLst>
                <a:ext uri="{FF2B5EF4-FFF2-40B4-BE49-F238E27FC236}">
                  <a16:creationId xmlns:a16="http://schemas.microsoft.com/office/drawing/2014/main" id="{842C8FFF-28D2-468C-AC93-8F9902596F59}"/>
                </a:ext>
              </a:extLst>
            </p:cNvPr>
            <p:cNvSpPr/>
            <p:nvPr userDrawn="1"/>
          </p:nvSpPr>
          <p:spPr>
            <a:xfrm>
              <a:off x="0" y="-34173"/>
              <a:ext cx="12192000" cy="683812"/>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 descr="cid:image001.png@01D2FF9F.D100A8D0">
              <a:extLst>
                <a:ext uri="{FF2B5EF4-FFF2-40B4-BE49-F238E27FC236}">
                  <a16:creationId xmlns:a16="http://schemas.microsoft.com/office/drawing/2014/main" id="{D57EFAF0-4ADE-49F1-912E-E33883267C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6210" y="5495061"/>
              <a:ext cx="1139580" cy="124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9">
              <a:extLst>
                <a:ext uri="{FF2B5EF4-FFF2-40B4-BE49-F238E27FC236}">
                  <a16:creationId xmlns:a16="http://schemas.microsoft.com/office/drawing/2014/main" id="{F134A0C9-5F21-419C-8DD6-6AF4944B7B77}"/>
                </a:ext>
              </a:extLst>
            </p:cNvPr>
            <p:cNvSpPr/>
            <p:nvPr userDrawn="1"/>
          </p:nvSpPr>
          <p:spPr>
            <a:xfrm rot="11696239">
              <a:off x="1275388" y="5216510"/>
              <a:ext cx="9596358" cy="2753381"/>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171702"/>
                <a:gd name="connsiteY0" fmla="*/ 2626108 h 2781924"/>
                <a:gd name="connsiteX1" fmla="*/ 4929808 w 9171702"/>
                <a:gd name="connsiteY1" fmla="*/ 2520090 h 2781924"/>
                <a:gd name="connsiteX2" fmla="*/ 9171702 w 9171702"/>
                <a:gd name="connsiteY2" fmla="*/ 0 h 2781924"/>
              </a:gdLst>
              <a:ahLst/>
              <a:cxnLst>
                <a:cxn ang="0">
                  <a:pos x="connsiteX0" y="connsiteY0"/>
                </a:cxn>
                <a:cxn ang="0">
                  <a:pos x="connsiteX1" y="connsiteY1"/>
                </a:cxn>
                <a:cxn ang="0">
                  <a:pos x="connsiteX2" y="connsiteY2"/>
                </a:cxn>
              </a:cxnLst>
              <a:rect l="l" t="t" r="r" b="b"/>
              <a:pathLst>
                <a:path w="9171702" h="2781924">
                  <a:moveTo>
                    <a:pt x="0" y="2626108"/>
                  </a:moveTo>
                  <a:cubicBezTo>
                    <a:pt x="1692965" y="2739855"/>
                    <a:pt x="3401191" y="2957775"/>
                    <a:pt x="4929808" y="2520090"/>
                  </a:cubicBezTo>
                  <a:cubicBezTo>
                    <a:pt x="6458425" y="2082405"/>
                    <a:pt x="7776910" y="780774"/>
                    <a:pt x="9171702" y="0"/>
                  </a:cubicBezTo>
                </a:path>
              </a:pathLst>
            </a:custGeom>
            <a:no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711B43F-9E97-42CC-A47D-1D36D0202727}"/>
                </a:ext>
              </a:extLst>
            </p:cNvPr>
            <p:cNvSpPr/>
            <p:nvPr userDrawn="1"/>
          </p:nvSpPr>
          <p:spPr>
            <a:xfrm rot="445497">
              <a:off x="1138886" y="4931252"/>
              <a:ext cx="9866451" cy="1879985"/>
            </a:xfrm>
            <a:custGeom>
              <a:avLst/>
              <a:gdLst>
                <a:gd name="connsiteX0" fmla="*/ 0 w 9263269"/>
                <a:gd name="connsiteY0" fmla="*/ 2001079 h 2115804"/>
                <a:gd name="connsiteX1" fmla="*/ 4929808 w 9263269"/>
                <a:gd name="connsiteY1" fmla="*/ 1895061 h 2115804"/>
                <a:gd name="connsiteX2" fmla="*/ 9263269 w 9263269"/>
                <a:gd name="connsiteY2" fmla="*/ 0 h 2115804"/>
                <a:gd name="connsiteX0" fmla="*/ 0 w 9367674"/>
                <a:gd name="connsiteY0" fmla="*/ 1377843 h 1944832"/>
                <a:gd name="connsiteX1" fmla="*/ 5034213 w 9367674"/>
                <a:gd name="connsiteY1" fmla="*/ 1895061 h 1944832"/>
                <a:gd name="connsiteX2" fmla="*/ 9367674 w 9367674"/>
                <a:gd name="connsiteY2" fmla="*/ 0 h 1944832"/>
              </a:gdLst>
              <a:ahLst/>
              <a:cxnLst>
                <a:cxn ang="0">
                  <a:pos x="connsiteX0" y="connsiteY0"/>
                </a:cxn>
                <a:cxn ang="0">
                  <a:pos x="connsiteX1" y="connsiteY1"/>
                </a:cxn>
                <a:cxn ang="0">
                  <a:pos x="connsiteX2" y="connsiteY2"/>
                </a:cxn>
              </a:cxnLst>
              <a:rect l="l" t="t" r="r" b="b"/>
              <a:pathLst>
                <a:path w="9367674" h="1944832">
                  <a:moveTo>
                    <a:pt x="0" y="1377843"/>
                  </a:moveTo>
                  <a:cubicBezTo>
                    <a:pt x="1692965" y="1491590"/>
                    <a:pt x="3472934" y="2124701"/>
                    <a:pt x="5034213" y="1895061"/>
                  </a:cubicBezTo>
                  <a:cubicBezTo>
                    <a:pt x="6595492" y="1665421"/>
                    <a:pt x="7972882" y="780774"/>
                    <a:pt x="9367674" y="0"/>
                  </a:cubicBezTo>
                </a:path>
              </a:pathLst>
            </a:custGeom>
            <a:noFill/>
            <a:ln w="19050">
              <a:solidFill>
                <a:srgbClr val="488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8767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0915-96C6-4908-88ED-12AAC0ED3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388DC-2DFD-4D6B-B293-C5AF6BF060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98D933-7062-4A30-958E-53104EAA5D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0448AE-B137-4098-A8E6-8ACDE2485E2F}"/>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6" name="Footer Placeholder 5">
            <a:extLst>
              <a:ext uri="{FF2B5EF4-FFF2-40B4-BE49-F238E27FC236}">
                <a16:creationId xmlns:a16="http://schemas.microsoft.com/office/drawing/2014/main" id="{BB0075EC-A768-4936-BB33-C3BBE1C39D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4D5154-ED58-4828-84EA-F39A2DE45C9B}"/>
              </a:ext>
            </a:extLst>
          </p:cNvPr>
          <p:cNvSpPr>
            <a:spLocks noGrp="1"/>
          </p:cNvSpPr>
          <p:nvPr>
            <p:ph type="sldNum" sz="quarter" idx="12"/>
          </p:nvPr>
        </p:nvSpPr>
        <p:spPr/>
        <p:txBody>
          <a:bodyPr/>
          <a:lstStyle/>
          <a:p>
            <a:fld id="{F7D4B09D-202F-488F-BB00-3B22092E7661}" type="slidenum">
              <a:rPr lang="en-US" smtClean="0"/>
              <a:t>‹#›</a:t>
            </a:fld>
            <a:endParaRPr lang="en-US" dirty="0"/>
          </a:p>
        </p:txBody>
      </p:sp>
      <p:sp>
        <p:nvSpPr>
          <p:cNvPr id="14" name="TextBox 13">
            <a:extLst>
              <a:ext uri="{FF2B5EF4-FFF2-40B4-BE49-F238E27FC236}">
                <a16:creationId xmlns:a16="http://schemas.microsoft.com/office/drawing/2014/main" id="{5ACEF854-6BAA-419C-AA28-06785BC51345}"/>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grpSp>
        <p:nvGrpSpPr>
          <p:cNvPr id="17" name="Group 16">
            <a:extLst>
              <a:ext uri="{FF2B5EF4-FFF2-40B4-BE49-F238E27FC236}">
                <a16:creationId xmlns:a16="http://schemas.microsoft.com/office/drawing/2014/main" id="{BDFEAAEB-144D-4509-B60A-958A79880375}"/>
              </a:ext>
            </a:extLst>
          </p:cNvPr>
          <p:cNvGrpSpPr/>
          <p:nvPr userDrawn="1"/>
        </p:nvGrpSpPr>
        <p:grpSpPr>
          <a:xfrm>
            <a:off x="0" y="-5799"/>
            <a:ext cx="12192000" cy="6986116"/>
            <a:chOff x="0" y="-5799"/>
            <a:chExt cx="12192000" cy="6986116"/>
          </a:xfrm>
        </p:grpSpPr>
        <p:sp>
          <p:nvSpPr>
            <p:cNvPr id="18" name="Rectangle: Single Corner Snipped 17">
              <a:extLst>
                <a:ext uri="{FF2B5EF4-FFF2-40B4-BE49-F238E27FC236}">
                  <a16:creationId xmlns:a16="http://schemas.microsoft.com/office/drawing/2014/main" id="{E8967DF5-D091-45EE-A25A-1A72A27E2320}"/>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Single Corner Snipped 18">
              <a:extLst>
                <a:ext uri="{FF2B5EF4-FFF2-40B4-BE49-F238E27FC236}">
                  <a16:creationId xmlns:a16="http://schemas.microsoft.com/office/drawing/2014/main" id="{DBF27D07-0473-426A-B798-C7B4AC5E04DF}"/>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78B6ED2-E80A-43B2-853E-22C19E7A4160}"/>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 descr="cid:image001.png@01D2FF9F.D100A8D0">
              <a:extLst>
                <a:ext uri="{FF2B5EF4-FFF2-40B4-BE49-F238E27FC236}">
                  <a16:creationId xmlns:a16="http://schemas.microsoft.com/office/drawing/2014/main" id="{0C077B9C-5691-4CAB-A575-8C11575D5A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7D3969C-2CA5-4A27-A491-E19B6438A9C6}"/>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3" name="TextBox 22">
              <a:extLst>
                <a:ext uri="{FF2B5EF4-FFF2-40B4-BE49-F238E27FC236}">
                  <a16:creationId xmlns:a16="http://schemas.microsoft.com/office/drawing/2014/main" id="{0FD85CDE-42EA-4F61-AA18-4948F4D4395A}"/>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4" name="Rectangle 23">
              <a:extLst>
                <a:ext uri="{FF2B5EF4-FFF2-40B4-BE49-F238E27FC236}">
                  <a16:creationId xmlns:a16="http://schemas.microsoft.com/office/drawing/2014/main" id="{1B8A899D-65FA-4698-9962-F36794126A80}"/>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2884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901E-1B69-4A9A-9D77-4E73B5D4F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35608-31BD-4090-B2B6-2413F2274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36AA7E-FE2B-4ECD-ACBD-51C94F7B0D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3DC04-73E7-4855-B4AD-BD1495CD6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4EBF82-70B0-44D7-8D65-78F86BAF65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CF1E6-86B1-4AF3-B36F-597B8A210171}"/>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8" name="Footer Placeholder 7">
            <a:extLst>
              <a:ext uri="{FF2B5EF4-FFF2-40B4-BE49-F238E27FC236}">
                <a16:creationId xmlns:a16="http://schemas.microsoft.com/office/drawing/2014/main" id="{2F5035C9-A857-443F-97CE-1018CA46B6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AAC0D4-028C-4A2F-9534-E8611308992C}"/>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7" name="Group 16">
            <a:extLst>
              <a:ext uri="{FF2B5EF4-FFF2-40B4-BE49-F238E27FC236}">
                <a16:creationId xmlns:a16="http://schemas.microsoft.com/office/drawing/2014/main" id="{CCED58CB-E01F-472D-892A-DBB8BAA5EF63}"/>
              </a:ext>
            </a:extLst>
          </p:cNvPr>
          <p:cNvGrpSpPr/>
          <p:nvPr userDrawn="1"/>
        </p:nvGrpSpPr>
        <p:grpSpPr>
          <a:xfrm>
            <a:off x="0" y="-5799"/>
            <a:ext cx="12192000" cy="6986116"/>
            <a:chOff x="0" y="-5799"/>
            <a:chExt cx="12192000" cy="6986116"/>
          </a:xfrm>
        </p:grpSpPr>
        <p:sp>
          <p:nvSpPr>
            <p:cNvPr id="18" name="Rectangle: Single Corner Snipped 17">
              <a:extLst>
                <a:ext uri="{FF2B5EF4-FFF2-40B4-BE49-F238E27FC236}">
                  <a16:creationId xmlns:a16="http://schemas.microsoft.com/office/drawing/2014/main" id="{0597CFD8-8874-4E75-AE41-3452B9B72465}"/>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Single Corner Snipped 18">
              <a:extLst>
                <a:ext uri="{FF2B5EF4-FFF2-40B4-BE49-F238E27FC236}">
                  <a16:creationId xmlns:a16="http://schemas.microsoft.com/office/drawing/2014/main" id="{F834C341-722A-4577-960C-D92E0E17B82C}"/>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48F1C89-E871-4660-A6D0-648DFD135AB3}"/>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 descr="cid:image001.png@01D2FF9F.D100A8D0">
              <a:extLst>
                <a:ext uri="{FF2B5EF4-FFF2-40B4-BE49-F238E27FC236}">
                  <a16:creationId xmlns:a16="http://schemas.microsoft.com/office/drawing/2014/main" id="{1CF2F308-F973-4EFE-AEAD-4205515521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3BEB280F-C158-4BB4-885E-4A363A6F3736}"/>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3" name="TextBox 22">
              <a:extLst>
                <a:ext uri="{FF2B5EF4-FFF2-40B4-BE49-F238E27FC236}">
                  <a16:creationId xmlns:a16="http://schemas.microsoft.com/office/drawing/2014/main" id="{5B1BBE71-F79A-423F-8974-4FE3B1C5089F}"/>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4" name="Rectangle 23">
              <a:extLst>
                <a:ext uri="{FF2B5EF4-FFF2-40B4-BE49-F238E27FC236}">
                  <a16:creationId xmlns:a16="http://schemas.microsoft.com/office/drawing/2014/main" id="{6CE19904-D961-438D-A8DE-65BB4795F07E}"/>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87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734-166B-42D5-8D17-4A0D58929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57BAD-E5BD-40FC-9467-9A53FF657D62}"/>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4" name="Footer Placeholder 3">
            <a:extLst>
              <a:ext uri="{FF2B5EF4-FFF2-40B4-BE49-F238E27FC236}">
                <a16:creationId xmlns:a16="http://schemas.microsoft.com/office/drawing/2014/main" id="{366CEF58-1B1C-4EF3-BA75-41B6F560EE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AF464E-0F98-4E6F-AF82-8B526DBF7695}"/>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3" name="Group 12">
            <a:extLst>
              <a:ext uri="{FF2B5EF4-FFF2-40B4-BE49-F238E27FC236}">
                <a16:creationId xmlns:a16="http://schemas.microsoft.com/office/drawing/2014/main" id="{65124171-74F9-4739-9BED-AF22A79831FF}"/>
              </a:ext>
            </a:extLst>
          </p:cNvPr>
          <p:cNvGrpSpPr/>
          <p:nvPr userDrawn="1"/>
        </p:nvGrpSpPr>
        <p:grpSpPr>
          <a:xfrm>
            <a:off x="0" y="-5799"/>
            <a:ext cx="12192000" cy="6986116"/>
            <a:chOff x="0" y="-5799"/>
            <a:chExt cx="12192000" cy="6986116"/>
          </a:xfrm>
        </p:grpSpPr>
        <p:sp>
          <p:nvSpPr>
            <p:cNvPr id="14" name="Rectangle: Single Corner Snipped 13">
              <a:extLst>
                <a:ext uri="{FF2B5EF4-FFF2-40B4-BE49-F238E27FC236}">
                  <a16:creationId xmlns:a16="http://schemas.microsoft.com/office/drawing/2014/main" id="{A1B87E34-FF19-473B-A0B8-AC8B67A1E0AD}"/>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Single Corner Snipped 14">
              <a:extLst>
                <a:ext uri="{FF2B5EF4-FFF2-40B4-BE49-F238E27FC236}">
                  <a16:creationId xmlns:a16="http://schemas.microsoft.com/office/drawing/2014/main" id="{39021C3F-6500-48D1-A7FF-64DAEE326E43}"/>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61498CBB-86F5-47BC-941D-C0F90C1CC9B0}"/>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 descr="cid:image001.png@01D2FF9F.D100A8D0">
              <a:extLst>
                <a:ext uri="{FF2B5EF4-FFF2-40B4-BE49-F238E27FC236}">
                  <a16:creationId xmlns:a16="http://schemas.microsoft.com/office/drawing/2014/main" id="{608EBCC2-6617-4A30-8EC4-009C735172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2D27FD8-442A-4C30-8F82-721B139FC197}"/>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19" name="TextBox 18">
              <a:extLst>
                <a:ext uri="{FF2B5EF4-FFF2-40B4-BE49-F238E27FC236}">
                  <a16:creationId xmlns:a16="http://schemas.microsoft.com/office/drawing/2014/main" id="{27CA0C81-146C-4DA1-8071-E505BF070AE7}"/>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0" name="Rectangle 19">
              <a:extLst>
                <a:ext uri="{FF2B5EF4-FFF2-40B4-BE49-F238E27FC236}">
                  <a16:creationId xmlns:a16="http://schemas.microsoft.com/office/drawing/2014/main" id="{545361A4-ACA3-43BA-AE3F-77472BA06C35}"/>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661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12F1D-9F73-4917-BA4C-B69BC34A8D69}"/>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3" name="Footer Placeholder 2">
            <a:extLst>
              <a:ext uri="{FF2B5EF4-FFF2-40B4-BE49-F238E27FC236}">
                <a16:creationId xmlns:a16="http://schemas.microsoft.com/office/drawing/2014/main" id="{9DFC26C7-1588-4261-AFFA-D7689D8F5C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352D45-70FB-47CB-8BD8-1A15E08A5A17}"/>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5" name="Group 4">
            <a:extLst>
              <a:ext uri="{FF2B5EF4-FFF2-40B4-BE49-F238E27FC236}">
                <a16:creationId xmlns:a16="http://schemas.microsoft.com/office/drawing/2014/main" id="{248BF8ED-F022-48FD-BB39-D98DD899A709}"/>
              </a:ext>
            </a:extLst>
          </p:cNvPr>
          <p:cNvGrpSpPr/>
          <p:nvPr userDrawn="1"/>
        </p:nvGrpSpPr>
        <p:grpSpPr>
          <a:xfrm>
            <a:off x="0" y="-5799"/>
            <a:ext cx="12192000" cy="6986116"/>
            <a:chOff x="0" y="-5799"/>
            <a:chExt cx="12192000" cy="6986116"/>
          </a:xfrm>
        </p:grpSpPr>
        <p:sp>
          <p:nvSpPr>
            <p:cNvPr id="6" name="Rectangle: Single Corner Snipped 5">
              <a:extLst>
                <a:ext uri="{FF2B5EF4-FFF2-40B4-BE49-F238E27FC236}">
                  <a16:creationId xmlns:a16="http://schemas.microsoft.com/office/drawing/2014/main" id="{E6A88717-3A51-4091-B2DA-A7E94947309F}"/>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Single Corner Snipped 6">
              <a:extLst>
                <a:ext uri="{FF2B5EF4-FFF2-40B4-BE49-F238E27FC236}">
                  <a16:creationId xmlns:a16="http://schemas.microsoft.com/office/drawing/2014/main" id="{D1D4F351-5074-4DA9-BCBC-AD11E92D7743}"/>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1B5ECFD-A7B4-42AC-9205-6022AFF6DC1F}"/>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 descr="cid:image001.png@01D2FF9F.D100A8D0">
              <a:extLst>
                <a:ext uri="{FF2B5EF4-FFF2-40B4-BE49-F238E27FC236}">
                  <a16:creationId xmlns:a16="http://schemas.microsoft.com/office/drawing/2014/main" id="{0B3867B8-9F5E-4228-99B4-DBB93043F7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5B3EE11-696B-4870-8634-C5B5F9246B51}"/>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11" name="TextBox 10">
              <a:extLst>
                <a:ext uri="{FF2B5EF4-FFF2-40B4-BE49-F238E27FC236}">
                  <a16:creationId xmlns:a16="http://schemas.microsoft.com/office/drawing/2014/main" id="{55027369-FAFD-4C23-AA96-7C82BAA4257D}"/>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12" name="Rectangle 11">
              <a:extLst>
                <a:ext uri="{FF2B5EF4-FFF2-40B4-BE49-F238E27FC236}">
                  <a16:creationId xmlns:a16="http://schemas.microsoft.com/office/drawing/2014/main" id="{4FAA64BC-359C-4C99-82B8-837F01AAFF01}"/>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81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46B27-DBD9-4634-A044-BED3B682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A1BFF-50D2-47DD-9CB9-459E53CEB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CAF40-CB08-4D07-BCA4-3434F9DE1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139EFD-C4F5-42BB-B00C-C538006CEF63}"/>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6" name="Footer Placeholder 5">
            <a:extLst>
              <a:ext uri="{FF2B5EF4-FFF2-40B4-BE49-F238E27FC236}">
                <a16:creationId xmlns:a16="http://schemas.microsoft.com/office/drawing/2014/main" id="{6F3B0552-B2E7-4C0D-B60A-2CCD56064B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4D36AA-D45E-4EDA-9944-27C01420D52B}"/>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5" name="Group 14">
            <a:extLst>
              <a:ext uri="{FF2B5EF4-FFF2-40B4-BE49-F238E27FC236}">
                <a16:creationId xmlns:a16="http://schemas.microsoft.com/office/drawing/2014/main" id="{DF3FABD7-E62F-4009-81DB-928A6FCEBDE5}"/>
              </a:ext>
            </a:extLst>
          </p:cNvPr>
          <p:cNvGrpSpPr/>
          <p:nvPr userDrawn="1"/>
        </p:nvGrpSpPr>
        <p:grpSpPr>
          <a:xfrm>
            <a:off x="0" y="-5799"/>
            <a:ext cx="12192000" cy="6986116"/>
            <a:chOff x="0" y="-5799"/>
            <a:chExt cx="12192000" cy="6986116"/>
          </a:xfrm>
        </p:grpSpPr>
        <p:sp>
          <p:nvSpPr>
            <p:cNvPr id="16" name="Rectangle: Single Corner Snipped 15">
              <a:extLst>
                <a:ext uri="{FF2B5EF4-FFF2-40B4-BE49-F238E27FC236}">
                  <a16:creationId xmlns:a16="http://schemas.microsoft.com/office/drawing/2014/main" id="{2D43A5D8-885B-4325-AB5F-46A77CD60827}"/>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Single Corner Snipped 16">
              <a:extLst>
                <a:ext uri="{FF2B5EF4-FFF2-40B4-BE49-F238E27FC236}">
                  <a16:creationId xmlns:a16="http://schemas.microsoft.com/office/drawing/2014/main" id="{A343030B-9126-411B-B13F-10A1B86C6B68}"/>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6DAD2979-50C3-4F31-B45E-375AF32DA3E6}"/>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 descr="cid:image001.png@01D2FF9F.D100A8D0">
              <a:extLst>
                <a:ext uri="{FF2B5EF4-FFF2-40B4-BE49-F238E27FC236}">
                  <a16:creationId xmlns:a16="http://schemas.microsoft.com/office/drawing/2014/main" id="{70CA3E08-CB59-4C2A-8580-7E5030FD38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B23DE28B-673A-4439-BB72-B1043519CD1B}"/>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1" name="TextBox 20">
              <a:extLst>
                <a:ext uri="{FF2B5EF4-FFF2-40B4-BE49-F238E27FC236}">
                  <a16:creationId xmlns:a16="http://schemas.microsoft.com/office/drawing/2014/main" id="{612494A5-18C3-4D05-BDD0-68316C390380}"/>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2" name="Rectangle 21">
              <a:extLst>
                <a:ext uri="{FF2B5EF4-FFF2-40B4-BE49-F238E27FC236}">
                  <a16:creationId xmlns:a16="http://schemas.microsoft.com/office/drawing/2014/main" id="{9E54C2EB-1956-4471-8B9E-0E4A2CF5AD34}"/>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820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157E-2212-466B-86AC-08DC77CA3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4284A2-8508-4C46-ACA8-0B5980324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205EB8-0BD5-4F71-B13C-76569F80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DCDE4A-A05D-4942-9A2E-133B523C19FF}"/>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6" name="Footer Placeholder 5">
            <a:extLst>
              <a:ext uri="{FF2B5EF4-FFF2-40B4-BE49-F238E27FC236}">
                <a16:creationId xmlns:a16="http://schemas.microsoft.com/office/drawing/2014/main" id="{4F8A5F3A-082E-4D1B-AD24-69D5149A61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1D3763-9EDB-4BA8-A874-FD934DBB2F77}"/>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5" name="Group 14">
            <a:extLst>
              <a:ext uri="{FF2B5EF4-FFF2-40B4-BE49-F238E27FC236}">
                <a16:creationId xmlns:a16="http://schemas.microsoft.com/office/drawing/2014/main" id="{5662DE16-6767-4604-9DB0-F012E489A11D}"/>
              </a:ext>
            </a:extLst>
          </p:cNvPr>
          <p:cNvGrpSpPr/>
          <p:nvPr userDrawn="1"/>
        </p:nvGrpSpPr>
        <p:grpSpPr>
          <a:xfrm>
            <a:off x="0" y="-5799"/>
            <a:ext cx="12192000" cy="6986116"/>
            <a:chOff x="0" y="-5799"/>
            <a:chExt cx="12192000" cy="6986116"/>
          </a:xfrm>
        </p:grpSpPr>
        <p:sp>
          <p:nvSpPr>
            <p:cNvPr id="16" name="Rectangle: Single Corner Snipped 15">
              <a:extLst>
                <a:ext uri="{FF2B5EF4-FFF2-40B4-BE49-F238E27FC236}">
                  <a16:creationId xmlns:a16="http://schemas.microsoft.com/office/drawing/2014/main" id="{0B94EE73-7367-461C-8EA5-CF59D14DCAA4}"/>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Single Corner Snipped 16">
              <a:extLst>
                <a:ext uri="{FF2B5EF4-FFF2-40B4-BE49-F238E27FC236}">
                  <a16:creationId xmlns:a16="http://schemas.microsoft.com/office/drawing/2014/main" id="{27207DB7-226B-45C7-A129-F9B145B1F619}"/>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929031D5-CBF6-4A2C-8E4D-75EACE09FC8C}"/>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 descr="cid:image001.png@01D2FF9F.D100A8D0">
              <a:extLst>
                <a:ext uri="{FF2B5EF4-FFF2-40B4-BE49-F238E27FC236}">
                  <a16:creationId xmlns:a16="http://schemas.microsoft.com/office/drawing/2014/main" id="{C76FEAA5-DFF2-4CAD-AFFA-C7C47A912C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CBE3C63-7020-4413-B254-907DE489287E}"/>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1" name="TextBox 20">
              <a:extLst>
                <a:ext uri="{FF2B5EF4-FFF2-40B4-BE49-F238E27FC236}">
                  <a16:creationId xmlns:a16="http://schemas.microsoft.com/office/drawing/2014/main" id="{84D914A3-AC67-4213-9A05-DC217B4E20A4}"/>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2" name="Rectangle 21">
              <a:extLst>
                <a:ext uri="{FF2B5EF4-FFF2-40B4-BE49-F238E27FC236}">
                  <a16:creationId xmlns:a16="http://schemas.microsoft.com/office/drawing/2014/main" id="{A01A345E-055C-41B6-ACAE-68C20D76BEA5}"/>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9207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15E5-53CC-46AF-A9CB-BBEB5B9DB9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2AC86-61D9-4E95-A6FD-6C79E91074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92415-4D2D-4237-9CD9-7B7699CF0A04}"/>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8B81166F-7FDB-4502-855B-A4CE167C92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64891F-FFA4-4B4C-911D-08AE7670B567}"/>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4" name="Group 13">
            <a:extLst>
              <a:ext uri="{FF2B5EF4-FFF2-40B4-BE49-F238E27FC236}">
                <a16:creationId xmlns:a16="http://schemas.microsoft.com/office/drawing/2014/main" id="{60F13BE3-23C4-40D9-8192-2C56A5DD0AC0}"/>
              </a:ext>
            </a:extLst>
          </p:cNvPr>
          <p:cNvGrpSpPr/>
          <p:nvPr userDrawn="1"/>
        </p:nvGrpSpPr>
        <p:grpSpPr>
          <a:xfrm>
            <a:off x="0" y="-5799"/>
            <a:ext cx="12192000" cy="6986116"/>
            <a:chOff x="0" y="-5799"/>
            <a:chExt cx="12192000" cy="6986116"/>
          </a:xfrm>
        </p:grpSpPr>
        <p:sp>
          <p:nvSpPr>
            <p:cNvPr id="15" name="Rectangle: Single Corner Snipped 14">
              <a:extLst>
                <a:ext uri="{FF2B5EF4-FFF2-40B4-BE49-F238E27FC236}">
                  <a16:creationId xmlns:a16="http://schemas.microsoft.com/office/drawing/2014/main" id="{8F37E40A-5B00-4333-B474-A2B751E3D3AD}"/>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Snipped 15">
              <a:extLst>
                <a:ext uri="{FF2B5EF4-FFF2-40B4-BE49-F238E27FC236}">
                  <a16:creationId xmlns:a16="http://schemas.microsoft.com/office/drawing/2014/main" id="{103F6B04-DC3B-4BC9-8BD3-3FFAC3ADC85D}"/>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69447248-BA3E-43A1-9875-CE476F33F32B}"/>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 descr="cid:image001.png@01D2FF9F.D100A8D0">
              <a:extLst>
                <a:ext uri="{FF2B5EF4-FFF2-40B4-BE49-F238E27FC236}">
                  <a16:creationId xmlns:a16="http://schemas.microsoft.com/office/drawing/2014/main" id="{C62DF971-C387-45FC-AD43-3EF67D5018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5672636C-0BBC-4CB8-B57B-0B8F5EDDF9E5}"/>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0" name="TextBox 19">
              <a:extLst>
                <a:ext uri="{FF2B5EF4-FFF2-40B4-BE49-F238E27FC236}">
                  <a16:creationId xmlns:a16="http://schemas.microsoft.com/office/drawing/2014/main" id="{D95E83BE-BCE3-4169-BAA2-A60C3D97246C}"/>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1" name="Rectangle 20">
              <a:extLst>
                <a:ext uri="{FF2B5EF4-FFF2-40B4-BE49-F238E27FC236}">
                  <a16:creationId xmlns:a16="http://schemas.microsoft.com/office/drawing/2014/main" id="{42908E8D-9F64-496E-986E-3C1754312CD8}"/>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894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38200" y="1737221"/>
            <a:ext cx="10515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706C57-8970-46CA-934D-D18B149174FD}" type="datetime1">
              <a:rPr lang="en-US" smtClean="0"/>
              <a:t>2/24/2021</a:t>
            </a:fld>
            <a:endParaRPr lang="en-US"/>
          </a:p>
        </p:txBody>
      </p:sp>
      <p:sp>
        <p:nvSpPr>
          <p:cNvPr id="5" name="Footer Placeholder 4"/>
          <p:cNvSpPr>
            <a:spLocks noGrp="1"/>
          </p:cNvSpPr>
          <p:nvPr>
            <p:ph type="ftr" sz="quarter" idx="11"/>
          </p:nvPr>
        </p:nvSpPr>
        <p:spPr>
          <a:xfrm>
            <a:off x="4038600" y="5718969"/>
            <a:ext cx="4114800" cy="365125"/>
          </a:xfrm>
        </p:spPr>
        <p:txBody>
          <a:bodyPr/>
          <a:lstStyle/>
          <a:p>
            <a:endParaRPr lang="en-US" dirty="0"/>
          </a:p>
        </p:txBody>
      </p:sp>
      <p:sp>
        <p:nvSpPr>
          <p:cNvPr id="6" name="Slide Number Placeholder 5"/>
          <p:cNvSpPr>
            <a:spLocks noGrp="1"/>
          </p:cNvSpPr>
          <p:nvPr>
            <p:ph type="sldNum" sz="quarter" idx="12"/>
          </p:nvPr>
        </p:nvSpPr>
        <p:spPr>
          <a:xfrm>
            <a:off x="9200537" y="6423820"/>
            <a:ext cx="2743200" cy="365125"/>
          </a:xfrm>
        </p:spPr>
        <p:txBody>
          <a:bodyPr/>
          <a:lstStyle>
            <a:lvl1pPr>
              <a:defRPr>
                <a:latin typeface="Times New Roman" panose="02020603050405020304" pitchFamily="18" charset="0"/>
                <a:cs typeface="Times New Roman" panose="02020603050405020304" pitchFamily="18" charset="0"/>
              </a:defRPr>
            </a:lvl1pPr>
          </a:lstStyle>
          <a:p>
            <a:fld id="{84A5FDF0-CE27-4DDE-B409-43AD1F725172}" type="slidenum">
              <a:rPr lang="en-US" smtClean="0"/>
              <a:pPr/>
              <a:t>‹#›</a:t>
            </a:fld>
            <a:endParaRPr lang="en-US" dirty="0"/>
          </a:p>
        </p:txBody>
      </p:sp>
      <p:grpSp>
        <p:nvGrpSpPr>
          <p:cNvPr id="7" name="Group 6">
            <a:extLst>
              <a:ext uri="{FF2B5EF4-FFF2-40B4-BE49-F238E27FC236}">
                <a16:creationId xmlns:a16="http://schemas.microsoft.com/office/drawing/2014/main" id="{14B5D64A-1296-4D78-9562-A583FC2F4A4F}"/>
              </a:ext>
            </a:extLst>
          </p:cNvPr>
          <p:cNvGrpSpPr/>
          <p:nvPr userDrawn="1"/>
        </p:nvGrpSpPr>
        <p:grpSpPr>
          <a:xfrm>
            <a:off x="0" y="-5799"/>
            <a:ext cx="12192000" cy="6986116"/>
            <a:chOff x="0" y="-5799"/>
            <a:chExt cx="12192000" cy="6986116"/>
          </a:xfrm>
        </p:grpSpPr>
        <p:sp>
          <p:nvSpPr>
            <p:cNvPr id="12" name="Rectangle: Single Corner Snipped 11">
              <a:extLst>
                <a:ext uri="{FF2B5EF4-FFF2-40B4-BE49-F238E27FC236}">
                  <a16:creationId xmlns:a16="http://schemas.microsoft.com/office/drawing/2014/main" id="{3CB0AD41-D75B-48CF-8E70-74E89286EC2B}"/>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Snipped 15">
              <a:extLst>
                <a:ext uri="{FF2B5EF4-FFF2-40B4-BE49-F238E27FC236}">
                  <a16:creationId xmlns:a16="http://schemas.microsoft.com/office/drawing/2014/main" id="{CB575C2E-C520-4F2E-B6DC-9AC238B6D498}"/>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8BE345E-41AC-4CA5-BE8F-D887ECD05D11}"/>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 descr="cid:image001.png@01D2FF9F.D100A8D0">
              <a:extLst>
                <a:ext uri="{FF2B5EF4-FFF2-40B4-BE49-F238E27FC236}">
                  <a16:creationId xmlns:a16="http://schemas.microsoft.com/office/drawing/2014/main" id="{40E9CF4A-8483-41E1-BE18-0DEC58460E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9E55AF2-4A7A-476F-9DE9-23A240590DAB}"/>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1" name="TextBox 20">
              <a:extLst>
                <a:ext uri="{FF2B5EF4-FFF2-40B4-BE49-F238E27FC236}">
                  <a16:creationId xmlns:a16="http://schemas.microsoft.com/office/drawing/2014/main" id="{C2E7BE67-5C96-4118-8DE0-0951CA590AB8}"/>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2" name="Rectangle 21">
              <a:extLst>
                <a:ext uri="{FF2B5EF4-FFF2-40B4-BE49-F238E27FC236}">
                  <a16:creationId xmlns:a16="http://schemas.microsoft.com/office/drawing/2014/main" id="{72F2BFC6-C1F3-45EE-A507-7E4A1DD2C274}"/>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397477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F0CB7-6A0C-42A5-BF06-2E582F669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AD0E1B-03AD-49B3-BB30-7FD02B0BBC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8C9CD-D7A6-4360-BB24-EA8873A64EF6}"/>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C60F25B0-BB92-4BE7-8F24-72B04EE27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87490B-204C-4A20-9EB8-37D8D3EF36DC}"/>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14" name="Group 13">
            <a:extLst>
              <a:ext uri="{FF2B5EF4-FFF2-40B4-BE49-F238E27FC236}">
                <a16:creationId xmlns:a16="http://schemas.microsoft.com/office/drawing/2014/main" id="{2FDDA64A-4ED7-4F99-BBC2-647E32D0B257}"/>
              </a:ext>
            </a:extLst>
          </p:cNvPr>
          <p:cNvGrpSpPr/>
          <p:nvPr userDrawn="1"/>
        </p:nvGrpSpPr>
        <p:grpSpPr>
          <a:xfrm>
            <a:off x="0" y="-5799"/>
            <a:ext cx="12192000" cy="6986116"/>
            <a:chOff x="0" y="-5799"/>
            <a:chExt cx="12192000" cy="6986116"/>
          </a:xfrm>
        </p:grpSpPr>
        <p:sp>
          <p:nvSpPr>
            <p:cNvPr id="15" name="Rectangle: Single Corner Snipped 14">
              <a:extLst>
                <a:ext uri="{FF2B5EF4-FFF2-40B4-BE49-F238E27FC236}">
                  <a16:creationId xmlns:a16="http://schemas.microsoft.com/office/drawing/2014/main" id="{77DF80C7-4237-440E-83DA-3A2B75780C25}"/>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Single Corner Snipped 15">
              <a:extLst>
                <a:ext uri="{FF2B5EF4-FFF2-40B4-BE49-F238E27FC236}">
                  <a16:creationId xmlns:a16="http://schemas.microsoft.com/office/drawing/2014/main" id="{DC4B3FE9-0160-4646-8AF9-959F5CA566CD}"/>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302D7173-0A53-4E05-964D-5CC01C2F9F90}"/>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 descr="cid:image001.png@01D2FF9F.D100A8D0">
              <a:extLst>
                <a:ext uri="{FF2B5EF4-FFF2-40B4-BE49-F238E27FC236}">
                  <a16:creationId xmlns:a16="http://schemas.microsoft.com/office/drawing/2014/main" id="{2E95F739-DF37-4EB8-B423-759345105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6E2D307B-7ACE-454A-B8E5-1443E83AC54C}"/>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0" name="TextBox 19">
              <a:extLst>
                <a:ext uri="{FF2B5EF4-FFF2-40B4-BE49-F238E27FC236}">
                  <a16:creationId xmlns:a16="http://schemas.microsoft.com/office/drawing/2014/main" id="{915C8342-C157-4332-89C0-A5676F2CA51E}"/>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1" name="Rectangle 20">
              <a:extLst>
                <a:ext uri="{FF2B5EF4-FFF2-40B4-BE49-F238E27FC236}">
                  <a16:creationId xmlns:a16="http://schemas.microsoft.com/office/drawing/2014/main" id="{25511339-CDAB-4441-A3C1-573ACCD9A67D}"/>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149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268413"/>
            <a:ext cx="9889067" cy="508000"/>
          </a:xfrm>
        </p:spPr>
        <p:txBody>
          <a:bodyPr/>
          <a:lstStyle/>
          <a:p>
            <a:r>
              <a:rPr lang="en-US"/>
              <a:t>Click to edit Master title style</a:t>
            </a:r>
          </a:p>
        </p:txBody>
      </p:sp>
      <p:sp>
        <p:nvSpPr>
          <p:cNvPr id="3" name="Text Placeholder 2"/>
          <p:cNvSpPr>
            <a:spLocks noGrp="1"/>
          </p:cNvSpPr>
          <p:nvPr>
            <p:ph type="body" sz="half" idx="1"/>
          </p:nvPr>
        </p:nvSpPr>
        <p:spPr>
          <a:xfrm>
            <a:off x="719667" y="1844675"/>
            <a:ext cx="4842933"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65800" y="1844675"/>
            <a:ext cx="4842933"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20C4B510-5E5D-458E-B8B2-DD5A30E54700}"/>
              </a:ext>
            </a:extLst>
          </p:cNvPr>
          <p:cNvGrpSpPr/>
          <p:nvPr userDrawn="1"/>
        </p:nvGrpSpPr>
        <p:grpSpPr>
          <a:xfrm>
            <a:off x="0" y="-5799"/>
            <a:ext cx="12192000" cy="6986116"/>
            <a:chOff x="0" y="-5799"/>
            <a:chExt cx="12192000" cy="6986116"/>
          </a:xfrm>
        </p:grpSpPr>
        <p:sp>
          <p:nvSpPr>
            <p:cNvPr id="6" name="Rectangle: Single Corner Snipped 5">
              <a:extLst>
                <a:ext uri="{FF2B5EF4-FFF2-40B4-BE49-F238E27FC236}">
                  <a16:creationId xmlns:a16="http://schemas.microsoft.com/office/drawing/2014/main" id="{F27A64CE-0B6D-4970-B696-A0882C5EAEF5}"/>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Single Corner Snipped 6">
              <a:extLst>
                <a:ext uri="{FF2B5EF4-FFF2-40B4-BE49-F238E27FC236}">
                  <a16:creationId xmlns:a16="http://schemas.microsoft.com/office/drawing/2014/main" id="{DE3CD2A3-64B5-43E2-8B69-E9C30F715800}"/>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4564157-5342-4296-AEE3-83712F086CED}"/>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 descr="cid:image001.png@01D2FF9F.D100A8D0">
              <a:extLst>
                <a:ext uri="{FF2B5EF4-FFF2-40B4-BE49-F238E27FC236}">
                  <a16:creationId xmlns:a16="http://schemas.microsoft.com/office/drawing/2014/main" id="{E3D65F4E-7DF0-4ACD-BD62-15E1763275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777888-8E88-41BB-9F10-819B7223A00F}"/>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11" name="TextBox 10">
              <a:extLst>
                <a:ext uri="{FF2B5EF4-FFF2-40B4-BE49-F238E27FC236}">
                  <a16:creationId xmlns:a16="http://schemas.microsoft.com/office/drawing/2014/main" id="{D5E084E7-E846-4D97-952C-C48607F5E456}"/>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12" name="Rectangle 11">
              <a:extLst>
                <a:ext uri="{FF2B5EF4-FFF2-40B4-BE49-F238E27FC236}">
                  <a16:creationId xmlns:a16="http://schemas.microsoft.com/office/drawing/2014/main" id="{2C8345C8-27FF-4D43-9902-548B9F4684FE}"/>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4736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DD8A-D6C3-4829-9F58-154B9AEE26D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7B24D03-A7B9-4B48-BF74-2404325B1D29}"/>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152C1-D968-46BE-BE3D-40521EBA57F8}"/>
              </a:ext>
            </a:extLst>
          </p:cNvPr>
          <p:cNvSpPr>
            <a:spLocks noGrp="1"/>
          </p:cNvSpPr>
          <p:nvPr>
            <p:ph type="dt" sz="half" idx="10"/>
          </p:nvPr>
        </p:nvSpPr>
        <p:spPr/>
        <p:txBody>
          <a:body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394AE56D-A867-480E-8A70-6104E9634C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072680-318F-4ECC-A1A8-576DFAF9D635}"/>
              </a:ext>
            </a:extLst>
          </p:cNvPr>
          <p:cNvSpPr>
            <a:spLocks noGrp="1"/>
          </p:cNvSpPr>
          <p:nvPr>
            <p:ph type="sldNum" sz="quarter" idx="12"/>
          </p:nvPr>
        </p:nvSpPr>
        <p:spPr/>
        <p:txBody>
          <a:bodyPr/>
          <a:lstStyle/>
          <a:p>
            <a:fld id="{F7D4B09D-202F-488F-BB00-3B22092E7661}" type="slidenum">
              <a:rPr lang="en-US" smtClean="0"/>
              <a:t>‹#›</a:t>
            </a:fld>
            <a:endParaRPr lang="en-US" dirty="0"/>
          </a:p>
        </p:txBody>
      </p:sp>
      <p:grpSp>
        <p:nvGrpSpPr>
          <p:cNvPr id="7" name="Group 6">
            <a:extLst>
              <a:ext uri="{FF2B5EF4-FFF2-40B4-BE49-F238E27FC236}">
                <a16:creationId xmlns:a16="http://schemas.microsoft.com/office/drawing/2014/main" id="{90D55B5A-B262-4B98-9A7F-EDD79A011DD6}"/>
              </a:ext>
            </a:extLst>
          </p:cNvPr>
          <p:cNvGrpSpPr/>
          <p:nvPr userDrawn="1"/>
        </p:nvGrpSpPr>
        <p:grpSpPr>
          <a:xfrm>
            <a:off x="0" y="-5799"/>
            <a:ext cx="12192000" cy="6986116"/>
            <a:chOff x="0" y="-5799"/>
            <a:chExt cx="12192000" cy="6986116"/>
          </a:xfrm>
        </p:grpSpPr>
        <p:sp>
          <p:nvSpPr>
            <p:cNvPr id="8" name="Rectangle: Single Corner Snipped 7">
              <a:extLst>
                <a:ext uri="{FF2B5EF4-FFF2-40B4-BE49-F238E27FC236}">
                  <a16:creationId xmlns:a16="http://schemas.microsoft.com/office/drawing/2014/main" id="{E4D7EB88-2310-470D-87B0-B7D97C9119C1}"/>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Single Corner Snipped 8">
              <a:extLst>
                <a:ext uri="{FF2B5EF4-FFF2-40B4-BE49-F238E27FC236}">
                  <a16:creationId xmlns:a16="http://schemas.microsoft.com/office/drawing/2014/main" id="{A9D0D89E-DD69-4867-A5BE-E9BBB9F59897}"/>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C4AD2FFC-0D0D-41DE-B2F8-4B588A433D35}"/>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 descr="cid:image001.png@01D2FF9F.D100A8D0">
              <a:extLst>
                <a:ext uri="{FF2B5EF4-FFF2-40B4-BE49-F238E27FC236}">
                  <a16:creationId xmlns:a16="http://schemas.microsoft.com/office/drawing/2014/main" id="{9DE19740-9B0E-49D1-B186-86F6E4CFCE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3B03617-C396-40DD-BC62-191945BD607E}"/>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13" name="TextBox 12">
              <a:extLst>
                <a:ext uri="{FF2B5EF4-FFF2-40B4-BE49-F238E27FC236}">
                  <a16:creationId xmlns:a16="http://schemas.microsoft.com/office/drawing/2014/main" id="{6CEAE9C8-AF02-47E9-9748-6E5901880B54}"/>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14" name="Rectangle 13">
              <a:extLst>
                <a:ext uri="{FF2B5EF4-FFF2-40B4-BE49-F238E27FC236}">
                  <a16:creationId xmlns:a16="http://schemas.microsoft.com/office/drawing/2014/main" id="{B060C1C5-CC35-433C-8EB3-32A29E14D859}"/>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765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latin typeface="Andalus" panose="02020603050405020304" pitchFamily="18" charset="-78"/>
                <a:cs typeface="Andalus" panose="02020603050405020304" pitchFamily="18"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CE1C12C1-490C-49CE-8996-8C53EEB25C46}" type="datetime1">
              <a:rPr lang="en-US" smtClean="0"/>
              <a:t>2/24/2021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346524" y="6456662"/>
            <a:ext cx="2743200" cy="365125"/>
          </a:xfrm>
        </p:spPr>
        <p:txBody>
          <a:bodyPr/>
          <a:lstStyle/>
          <a:p>
            <a:fld id="{84A5FDF0-CE27-4DDE-B409-43AD1F725172}" type="slidenum">
              <a:rPr lang="en-US" smtClean="0"/>
              <a:t>‹#›</a:t>
            </a:fld>
            <a:endParaRPr lang="en-US"/>
          </a:p>
        </p:txBody>
      </p:sp>
      <p:grpSp>
        <p:nvGrpSpPr>
          <p:cNvPr id="17" name="Group 16">
            <a:extLst>
              <a:ext uri="{FF2B5EF4-FFF2-40B4-BE49-F238E27FC236}">
                <a16:creationId xmlns:a16="http://schemas.microsoft.com/office/drawing/2014/main" id="{1D2EC9AD-FAC9-409A-BDB6-F03C0E2F787A}"/>
              </a:ext>
            </a:extLst>
          </p:cNvPr>
          <p:cNvGrpSpPr/>
          <p:nvPr userDrawn="1"/>
        </p:nvGrpSpPr>
        <p:grpSpPr>
          <a:xfrm>
            <a:off x="0" y="-5799"/>
            <a:ext cx="12192000" cy="6986116"/>
            <a:chOff x="0" y="-5799"/>
            <a:chExt cx="12192000" cy="6986116"/>
          </a:xfrm>
        </p:grpSpPr>
        <p:sp>
          <p:nvSpPr>
            <p:cNvPr id="18" name="Rectangle: Single Corner Snipped 17">
              <a:extLst>
                <a:ext uri="{FF2B5EF4-FFF2-40B4-BE49-F238E27FC236}">
                  <a16:creationId xmlns:a16="http://schemas.microsoft.com/office/drawing/2014/main" id="{5783695D-B887-47B2-AE30-2C866BC41F29}"/>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Single Corner Snipped 18">
              <a:extLst>
                <a:ext uri="{FF2B5EF4-FFF2-40B4-BE49-F238E27FC236}">
                  <a16:creationId xmlns:a16="http://schemas.microsoft.com/office/drawing/2014/main" id="{2A9A337D-BF19-4AC3-9DB0-A2613A564970}"/>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07C012AD-555B-45FC-BF91-F1E28C184DCD}"/>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 descr="cid:image001.png@01D2FF9F.D100A8D0">
              <a:extLst>
                <a:ext uri="{FF2B5EF4-FFF2-40B4-BE49-F238E27FC236}">
                  <a16:creationId xmlns:a16="http://schemas.microsoft.com/office/drawing/2014/main" id="{6F8B3451-75BB-4DD1-AD34-9047AD86C5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887A5821-6A9D-4E9A-97A4-2CC4CF3327B0}"/>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3" name="TextBox 22">
              <a:extLst>
                <a:ext uri="{FF2B5EF4-FFF2-40B4-BE49-F238E27FC236}">
                  <a16:creationId xmlns:a16="http://schemas.microsoft.com/office/drawing/2014/main" id="{FBA5E323-0891-4AA2-AB78-AFAC6892BEF5}"/>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4" name="Rectangle 23">
              <a:extLst>
                <a:ext uri="{FF2B5EF4-FFF2-40B4-BE49-F238E27FC236}">
                  <a16:creationId xmlns:a16="http://schemas.microsoft.com/office/drawing/2014/main" id="{F3C5A7FC-44D5-4FF7-AFEB-279CF7FC8E78}"/>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079495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838200" y="1719087"/>
            <a:ext cx="5181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719087"/>
            <a:ext cx="5181600" cy="435133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fld id="{2EC19F42-B09E-4425-BFFF-4E471469E30C}" type="datetime1">
              <a:rPr lang="en-US" smtClean="0"/>
              <a:t>2/24/2021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8" name="Group 17">
            <a:extLst>
              <a:ext uri="{FF2B5EF4-FFF2-40B4-BE49-F238E27FC236}">
                <a16:creationId xmlns:a16="http://schemas.microsoft.com/office/drawing/2014/main" id="{3CFEC574-F2E1-4616-A488-39075382F260}"/>
              </a:ext>
            </a:extLst>
          </p:cNvPr>
          <p:cNvGrpSpPr/>
          <p:nvPr userDrawn="1"/>
        </p:nvGrpSpPr>
        <p:grpSpPr>
          <a:xfrm>
            <a:off x="0" y="-5799"/>
            <a:ext cx="12192000" cy="6986116"/>
            <a:chOff x="0" y="-5799"/>
            <a:chExt cx="12192000" cy="6986116"/>
          </a:xfrm>
        </p:grpSpPr>
        <p:sp>
          <p:nvSpPr>
            <p:cNvPr id="19" name="Rectangle: Single Corner Snipped 18">
              <a:extLst>
                <a:ext uri="{FF2B5EF4-FFF2-40B4-BE49-F238E27FC236}">
                  <a16:creationId xmlns:a16="http://schemas.microsoft.com/office/drawing/2014/main" id="{0B41A581-233B-4758-BEB6-E484F8C5C860}"/>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Single Corner Snipped 19">
              <a:extLst>
                <a:ext uri="{FF2B5EF4-FFF2-40B4-BE49-F238E27FC236}">
                  <a16:creationId xmlns:a16="http://schemas.microsoft.com/office/drawing/2014/main" id="{F4C008DB-4C70-4FBF-B6DE-81C6D3FEBB3A}"/>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EC608E53-23BF-4A7C-B159-AF83AFC15B4E}"/>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descr="cid:image001.png@01D2FF9F.D100A8D0">
              <a:extLst>
                <a:ext uri="{FF2B5EF4-FFF2-40B4-BE49-F238E27FC236}">
                  <a16:creationId xmlns:a16="http://schemas.microsoft.com/office/drawing/2014/main" id="{0A17821D-F042-453A-9222-A080E98AD3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F3ADD42D-CDE3-4D9B-8F6F-6A539F2BD83E}"/>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4" name="TextBox 23">
              <a:extLst>
                <a:ext uri="{FF2B5EF4-FFF2-40B4-BE49-F238E27FC236}">
                  <a16:creationId xmlns:a16="http://schemas.microsoft.com/office/drawing/2014/main" id="{1E460C46-F462-4CD9-94B9-B82BF4E6FC1C}"/>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5" name="Rectangle 24">
              <a:extLst>
                <a:ext uri="{FF2B5EF4-FFF2-40B4-BE49-F238E27FC236}">
                  <a16:creationId xmlns:a16="http://schemas.microsoft.com/office/drawing/2014/main" id="{0DD3BF1D-0C35-4767-A477-4F58DD4E78D4}"/>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615233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latin typeface="Times New Roman" panose="02020603050405020304" pitchFamily="18" charset="0"/>
                <a:cs typeface="Times New Roman" panose="02020603050405020304" pitchFamily="18" charset="0"/>
              </a:defRPr>
            </a:lvl3pPr>
            <a:lvl4pPr>
              <a:defRPr>
                <a:solidFill>
                  <a:schemeClr val="tx1"/>
                </a:solidFill>
                <a:latin typeface="Times New Roman" panose="02020603050405020304" pitchFamily="18" charset="0"/>
                <a:cs typeface="Times New Roman" panose="02020603050405020304" pitchFamily="18" charset="0"/>
              </a:defRPr>
            </a:lvl4pPr>
            <a:lvl5pPr>
              <a:defRPr>
                <a:solidFill>
                  <a:schemeClr val="tx1"/>
                </a:solidFill>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fld id="{25D68E5D-8CA9-492C-B402-46C4517902BF}" type="datetime1">
              <a:rPr lang="en-US" smtClean="0"/>
              <a:t>2/24/2021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5FDF0-CE27-4DDE-B409-43AD1F725172}" type="slidenum">
              <a:rPr lang="en-US" smtClean="0"/>
              <a:t>‹#›</a:t>
            </a:fld>
            <a:endParaRPr lang="en-US"/>
          </a:p>
        </p:txBody>
      </p:sp>
      <p:grpSp>
        <p:nvGrpSpPr>
          <p:cNvPr id="20" name="Group 19">
            <a:extLst>
              <a:ext uri="{FF2B5EF4-FFF2-40B4-BE49-F238E27FC236}">
                <a16:creationId xmlns:a16="http://schemas.microsoft.com/office/drawing/2014/main" id="{72A7754F-C7A3-4BDC-AEEC-1055139C2898}"/>
              </a:ext>
            </a:extLst>
          </p:cNvPr>
          <p:cNvGrpSpPr/>
          <p:nvPr userDrawn="1"/>
        </p:nvGrpSpPr>
        <p:grpSpPr>
          <a:xfrm>
            <a:off x="0" y="-5799"/>
            <a:ext cx="12192000" cy="6986116"/>
            <a:chOff x="0" y="-5799"/>
            <a:chExt cx="12192000" cy="6986116"/>
          </a:xfrm>
        </p:grpSpPr>
        <p:sp>
          <p:nvSpPr>
            <p:cNvPr id="21" name="Rectangle: Single Corner Snipped 20">
              <a:extLst>
                <a:ext uri="{FF2B5EF4-FFF2-40B4-BE49-F238E27FC236}">
                  <a16:creationId xmlns:a16="http://schemas.microsoft.com/office/drawing/2014/main" id="{1C9A0377-4212-424F-9F48-2A6FC2CF3B45}"/>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Single Corner Snipped 21">
              <a:extLst>
                <a:ext uri="{FF2B5EF4-FFF2-40B4-BE49-F238E27FC236}">
                  <a16:creationId xmlns:a16="http://schemas.microsoft.com/office/drawing/2014/main" id="{1DD0FD12-CC98-43C1-8D9A-FA062ADACB50}"/>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992C0B47-360E-4445-A682-0C0662EE9743}"/>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 descr="cid:image001.png@01D2FF9F.D100A8D0">
              <a:extLst>
                <a:ext uri="{FF2B5EF4-FFF2-40B4-BE49-F238E27FC236}">
                  <a16:creationId xmlns:a16="http://schemas.microsoft.com/office/drawing/2014/main" id="{95305EA7-85FE-4640-9550-F41CA08499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90A2C4CA-FCF3-40E6-A3C5-D45A1574E938}"/>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6" name="TextBox 25">
              <a:extLst>
                <a:ext uri="{FF2B5EF4-FFF2-40B4-BE49-F238E27FC236}">
                  <a16:creationId xmlns:a16="http://schemas.microsoft.com/office/drawing/2014/main" id="{6193E4E9-D8D6-4E6D-96A5-DE820C5DBDE2}"/>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7" name="Rectangle 26">
              <a:extLst>
                <a:ext uri="{FF2B5EF4-FFF2-40B4-BE49-F238E27FC236}">
                  <a16:creationId xmlns:a16="http://schemas.microsoft.com/office/drawing/2014/main" id="{4CF4918E-8751-4D7A-A48F-97EEC5ECE241}"/>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060952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3872015A-3D8A-4E3C-BC46-5CC9844336C2}" type="datetime1">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5FDF0-CE27-4DDE-B409-43AD1F725172}" type="slidenum">
              <a:rPr lang="en-US" smtClean="0"/>
              <a:t>‹#›</a:t>
            </a:fld>
            <a:endParaRPr lang="en-US"/>
          </a:p>
        </p:txBody>
      </p:sp>
      <p:grpSp>
        <p:nvGrpSpPr>
          <p:cNvPr id="16" name="Group 15">
            <a:extLst>
              <a:ext uri="{FF2B5EF4-FFF2-40B4-BE49-F238E27FC236}">
                <a16:creationId xmlns:a16="http://schemas.microsoft.com/office/drawing/2014/main" id="{52973922-A7CC-49F9-A97E-913AA5C9CF4D}"/>
              </a:ext>
            </a:extLst>
          </p:cNvPr>
          <p:cNvGrpSpPr/>
          <p:nvPr userDrawn="1"/>
        </p:nvGrpSpPr>
        <p:grpSpPr>
          <a:xfrm>
            <a:off x="0" y="-5799"/>
            <a:ext cx="12192000" cy="6986116"/>
            <a:chOff x="0" y="-5799"/>
            <a:chExt cx="12192000" cy="6986116"/>
          </a:xfrm>
        </p:grpSpPr>
        <p:sp>
          <p:nvSpPr>
            <p:cNvPr id="17" name="Rectangle: Single Corner Snipped 16">
              <a:extLst>
                <a:ext uri="{FF2B5EF4-FFF2-40B4-BE49-F238E27FC236}">
                  <a16:creationId xmlns:a16="http://schemas.microsoft.com/office/drawing/2014/main" id="{959722E6-6A71-4BA7-A28C-A3CCCB9C6087}"/>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Single Corner Snipped 17">
              <a:extLst>
                <a:ext uri="{FF2B5EF4-FFF2-40B4-BE49-F238E27FC236}">
                  <a16:creationId xmlns:a16="http://schemas.microsoft.com/office/drawing/2014/main" id="{5BB4F52C-B331-4BDB-A5EF-83618D6119DD}"/>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01A9DB65-6E0D-4112-8C86-22C19156180B}"/>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 descr="cid:image001.png@01D2FF9F.D100A8D0">
              <a:extLst>
                <a:ext uri="{FF2B5EF4-FFF2-40B4-BE49-F238E27FC236}">
                  <a16:creationId xmlns:a16="http://schemas.microsoft.com/office/drawing/2014/main" id="{AD85185E-26EB-4616-ADF7-3FA0FF7DD0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6519E25A-0425-4077-AE5D-6C1F6FEE6D4E}"/>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2" name="TextBox 21">
              <a:extLst>
                <a:ext uri="{FF2B5EF4-FFF2-40B4-BE49-F238E27FC236}">
                  <a16:creationId xmlns:a16="http://schemas.microsoft.com/office/drawing/2014/main" id="{44446BA6-F085-47C5-A919-E0E2D8F26013}"/>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3" name="Rectangle 22">
              <a:extLst>
                <a:ext uri="{FF2B5EF4-FFF2-40B4-BE49-F238E27FC236}">
                  <a16:creationId xmlns:a16="http://schemas.microsoft.com/office/drawing/2014/main" id="{9C7FB5C8-7381-46A8-9D73-C1F640927244}"/>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72135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D5C12-A956-4737-A348-8FAEF6E3956D}" type="datetime1">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5FDF0-CE27-4DDE-B409-43AD1F725172}" type="slidenum">
              <a:rPr lang="en-US" smtClean="0"/>
              <a:t>‹#›</a:t>
            </a:fld>
            <a:endParaRPr lang="en-US"/>
          </a:p>
        </p:txBody>
      </p:sp>
      <p:grpSp>
        <p:nvGrpSpPr>
          <p:cNvPr id="15" name="Group 14">
            <a:extLst>
              <a:ext uri="{FF2B5EF4-FFF2-40B4-BE49-F238E27FC236}">
                <a16:creationId xmlns:a16="http://schemas.microsoft.com/office/drawing/2014/main" id="{DBBF50E3-3CA5-4B13-9F36-05FDF035953E}"/>
              </a:ext>
            </a:extLst>
          </p:cNvPr>
          <p:cNvGrpSpPr/>
          <p:nvPr userDrawn="1"/>
        </p:nvGrpSpPr>
        <p:grpSpPr>
          <a:xfrm>
            <a:off x="0" y="-5799"/>
            <a:ext cx="12192000" cy="6986116"/>
            <a:chOff x="0" y="-5799"/>
            <a:chExt cx="12192000" cy="6986116"/>
          </a:xfrm>
        </p:grpSpPr>
        <p:sp>
          <p:nvSpPr>
            <p:cNvPr id="16" name="Rectangle: Single Corner Snipped 15">
              <a:extLst>
                <a:ext uri="{FF2B5EF4-FFF2-40B4-BE49-F238E27FC236}">
                  <a16:creationId xmlns:a16="http://schemas.microsoft.com/office/drawing/2014/main" id="{FD32C203-3503-434D-B986-FB5FE79BAB31}"/>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Single Corner Snipped 16">
              <a:extLst>
                <a:ext uri="{FF2B5EF4-FFF2-40B4-BE49-F238E27FC236}">
                  <a16:creationId xmlns:a16="http://schemas.microsoft.com/office/drawing/2014/main" id="{9379634D-17E3-46BC-9892-E8AA1CC0A0B2}"/>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F17FE83E-F14D-465B-BD20-87C4703E9C70}"/>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 descr="cid:image001.png@01D2FF9F.D100A8D0">
              <a:extLst>
                <a:ext uri="{FF2B5EF4-FFF2-40B4-BE49-F238E27FC236}">
                  <a16:creationId xmlns:a16="http://schemas.microsoft.com/office/drawing/2014/main" id="{D8ED7157-A261-4049-8072-98B8950687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56F78C7-F792-4CCA-8841-16360343D4DF}"/>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1" name="TextBox 20">
              <a:extLst>
                <a:ext uri="{FF2B5EF4-FFF2-40B4-BE49-F238E27FC236}">
                  <a16:creationId xmlns:a16="http://schemas.microsoft.com/office/drawing/2014/main" id="{EED42102-9267-4373-92D4-36CE210A904C}"/>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2" name="Rectangle 21">
              <a:extLst>
                <a:ext uri="{FF2B5EF4-FFF2-40B4-BE49-F238E27FC236}">
                  <a16:creationId xmlns:a16="http://schemas.microsoft.com/office/drawing/2014/main" id="{AD3F8D7C-7E9D-4F20-A81C-14C5B6C99A7D}"/>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251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1"/>
                </a:solidFill>
                <a:latin typeface="Times New Roman" panose="02020603050405020304" pitchFamily="18" charset="0"/>
                <a:cs typeface="Times New Roman" panose="02020603050405020304" pitchFamily="18" charset="0"/>
              </a:defRPr>
            </a:lvl1pPr>
            <a:lvl2pPr>
              <a:defRPr sz="2800">
                <a:solidFill>
                  <a:schemeClr val="tx1"/>
                </a:solidFill>
                <a:latin typeface="Times New Roman" panose="02020603050405020304" pitchFamily="18" charset="0"/>
                <a:cs typeface="Times New Roman" panose="02020603050405020304" pitchFamily="18" charset="0"/>
              </a:defRPr>
            </a:lvl2pPr>
            <a:lvl3pPr>
              <a:defRPr sz="2400">
                <a:solidFill>
                  <a:schemeClr val="tx1"/>
                </a:solidFill>
                <a:latin typeface="Times New Roman" panose="02020603050405020304" pitchFamily="18" charset="0"/>
                <a:cs typeface="Times New Roman" panose="02020603050405020304" pitchFamily="18" charset="0"/>
              </a:defRPr>
            </a:lvl3pPr>
            <a:lvl4pPr>
              <a:defRPr sz="2000">
                <a:solidFill>
                  <a:schemeClr val="tx1"/>
                </a:solidFill>
                <a:latin typeface="Times New Roman" panose="02020603050405020304" pitchFamily="18" charset="0"/>
                <a:cs typeface="Times New Roman" panose="02020603050405020304" pitchFamily="18" charset="0"/>
              </a:defRPr>
            </a:lvl4pPr>
            <a:lvl5pPr>
              <a:defRPr sz="2000">
                <a:solidFill>
                  <a:schemeClr val="tx1"/>
                </a:solidFill>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F7E27573-EF40-4578-AE26-1CF897B37495}"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8" name="Group 17">
            <a:extLst>
              <a:ext uri="{FF2B5EF4-FFF2-40B4-BE49-F238E27FC236}">
                <a16:creationId xmlns:a16="http://schemas.microsoft.com/office/drawing/2014/main" id="{B937CA7A-3C69-4847-9890-DBCA3A6CFA62}"/>
              </a:ext>
            </a:extLst>
          </p:cNvPr>
          <p:cNvGrpSpPr/>
          <p:nvPr userDrawn="1"/>
        </p:nvGrpSpPr>
        <p:grpSpPr>
          <a:xfrm>
            <a:off x="0" y="-5799"/>
            <a:ext cx="12192000" cy="6986116"/>
            <a:chOff x="0" y="-5799"/>
            <a:chExt cx="12192000" cy="6986116"/>
          </a:xfrm>
        </p:grpSpPr>
        <p:sp>
          <p:nvSpPr>
            <p:cNvPr id="19" name="Rectangle: Single Corner Snipped 18">
              <a:extLst>
                <a:ext uri="{FF2B5EF4-FFF2-40B4-BE49-F238E27FC236}">
                  <a16:creationId xmlns:a16="http://schemas.microsoft.com/office/drawing/2014/main" id="{CA7F4E23-49BA-4825-BF8C-9AC9B7744EE5}"/>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Single Corner Snipped 19">
              <a:extLst>
                <a:ext uri="{FF2B5EF4-FFF2-40B4-BE49-F238E27FC236}">
                  <a16:creationId xmlns:a16="http://schemas.microsoft.com/office/drawing/2014/main" id="{02E37DE5-E104-4DBA-BF14-2B212B71E204}"/>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1A0D2E39-B88E-46F1-9F38-7D466671EA1A}"/>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descr="cid:image001.png@01D2FF9F.D100A8D0">
              <a:extLst>
                <a:ext uri="{FF2B5EF4-FFF2-40B4-BE49-F238E27FC236}">
                  <a16:creationId xmlns:a16="http://schemas.microsoft.com/office/drawing/2014/main" id="{6337E415-30F2-48BF-B4A6-3EE64E9A9B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8D285EF8-2F49-4977-800D-A84628ADD4F2}"/>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4" name="TextBox 23">
              <a:extLst>
                <a:ext uri="{FF2B5EF4-FFF2-40B4-BE49-F238E27FC236}">
                  <a16:creationId xmlns:a16="http://schemas.microsoft.com/office/drawing/2014/main" id="{503040A5-BB95-4EB8-8E07-E96CA9528CDD}"/>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5" name="Rectangle 24">
              <a:extLst>
                <a:ext uri="{FF2B5EF4-FFF2-40B4-BE49-F238E27FC236}">
                  <a16:creationId xmlns:a16="http://schemas.microsoft.com/office/drawing/2014/main" id="{DF8F1312-CB07-4A2A-BF4B-3D3F995CA26E}"/>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588573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1"/>
                </a:solidFill>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80AB39B-12F8-478D-8FF7-08117DEC31E4}" type="datetime1">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5FDF0-CE27-4DDE-B409-43AD1F725172}" type="slidenum">
              <a:rPr lang="en-US" smtClean="0"/>
              <a:t>‹#›</a:t>
            </a:fld>
            <a:endParaRPr lang="en-US"/>
          </a:p>
        </p:txBody>
      </p:sp>
      <p:grpSp>
        <p:nvGrpSpPr>
          <p:cNvPr id="18" name="Group 17">
            <a:extLst>
              <a:ext uri="{FF2B5EF4-FFF2-40B4-BE49-F238E27FC236}">
                <a16:creationId xmlns:a16="http://schemas.microsoft.com/office/drawing/2014/main" id="{36E5AE6D-05A1-4D37-9E7B-0434EF10F5EC}"/>
              </a:ext>
            </a:extLst>
          </p:cNvPr>
          <p:cNvGrpSpPr/>
          <p:nvPr userDrawn="1"/>
        </p:nvGrpSpPr>
        <p:grpSpPr>
          <a:xfrm>
            <a:off x="0" y="-5799"/>
            <a:ext cx="12192000" cy="6986116"/>
            <a:chOff x="0" y="-5799"/>
            <a:chExt cx="12192000" cy="6986116"/>
          </a:xfrm>
        </p:grpSpPr>
        <p:sp>
          <p:nvSpPr>
            <p:cNvPr id="19" name="Rectangle: Single Corner Snipped 18">
              <a:extLst>
                <a:ext uri="{FF2B5EF4-FFF2-40B4-BE49-F238E27FC236}">
                  <a16:creationId xmlns:a16="http://schemas.microsoft.com/office/drawing/2014/main" id="{1DC03951-1251-43A9-A481-0718DEB37824}"/>
                </a:ext>
              </a:extLst>
            </p:cNvPr>
            <p:cNvSpPr/>
            <p:nvPr userDrawn="1"/>
          </p:nvSpPr>
          <p:spPr>
            <a:xfrm rot="10800000">
              <a:off x="1203985" y="6435245"/>
              <a:ext cx="9467608" cy="210844"/>
            </a:xfrm>
            <a:prstGeom prst="snip1Rect">
              <a:avLst>
                <a:gd name="adj" fmla="val 50000"/>
              </a:avLst>
            </a:prstGeom>
            <a:solidFill>
              <a:srgbClr val="488DD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Single Corner Snipped 19">
              <a:extLst>
                <a:ext uri="{FF2B5EF4-FFF2-40B4-BE49-F238E27FC236}">
                  <a16:creationId xmlns:a16="http://schemas.microsoft.com/office/drawing/2014/main" id="{2C927F58-C325-4831-97B3-22FAA62D43E7}"/>
                </a:ext>
              </a:extLst>
            </p:cNvPr>
            <p:cNvSpPr/>
            <p:nvPr userDrawn="1"/>
          </p:nvSpPr>
          <p:spPr>
            <a:xfrm rot="10800000" flipV="1">
              <a:off x="1199693" y="6257545"/>
              <a:ext cx="9467606" cy="197322"/>
            </a:xfrm>
            <a:prstGeom prst="snip1Rect">
              <a:avLst>
                <a:gd name="adj" fmla="val 50000"/>
              </a:avLst>
            </a:prstGeom>
            <a:solidFill>
              <a:srgbClr val="1711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E0E61DBF-0419-4622-AD61-AF19B2EF6F1D}"/>
                </a:ext>
              </a:extLst>
            </p:cNvPr>
            <p:cNvSpPr/>
            <p:nvPr userDrawn="1"/>
          </p:nvSpPr>
          <p:spPr>
            <a:xfrm>
              <a:off x="10082448" y="6042775"/>
              <a:ext cx="1271352" cy="773906"/>
            </a:xfrm>
            <a:prstGeom prst="roundRect">
              <a:avLst/>
            </a:prstGeom>
            <a:solidFill>
              <a:srgbClr val="F0F0F0"/>
            </a:solidFill>
            <a:ln w="19050">
              <a:solidFill>
                <a:srgbClr val="171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 descr="cid:image001.png@01D2FF9F.D100A8D0">
              <a:extLst>
                <a:ext uri="{FF2B5EF4-FFF2-40B4-BE49-F238E27FC236}">
                  <a16:creationId xmlns:a16="http://schemas.microsoft.com/office/drawing/2014/main" id="{EC9380FE-E98B-45FE-84DD-9381390099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4591" y="6115036"/>
              <a:ext cx="567667" cy="6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943CFF0D-245E-4399-81CB-D975CE55ACF7}"/>
                </a:ext>
              </a:extLst>
            </p:cNvPr>
            <p:cNvSpPr txBox="1"/>
            <p:nvPr userDrawn="1"/>
          </p:nvSpPr>
          <p:spPr>
            <a:xfrm>
              <a:off x="1774846" y="6234947"/>
              <a:ext cx="55260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Division of Public Health, Food Protection and Facilities Branch</a:t>
              </a:r>
            </a:p>
            <a:p>
              <a:endParaRPr lang="en-US" dirty="0"/>
            </a:p>
          </p:txBody>
        </p:sp>
        <p:sp>
          <p:nvSpPr>
            <p:cNvPr id="24" name="TextBox 23">
              <a:extLst>
                <a:ext uri="{FF2B5EF4-FFF2-40B4-BE49-F238E27FC236}">
                  <a16:creationId xmlns:a16="http://schemas.microsoft.com/office/drawing/2014/main" id="{3DCEC77B-9D17-47AB-AAE6-21F36F7886B1}"/>
                </a:ext>
              </a:extLst>
            </p:cNvPr>
            <p:cNvSpPr txBox="1"/>
            <p:nvPr userDrawn="1"/>
          </p:nvSpPr>
          <p:spPr>
            <a:xfrm>
              <a:off x="1779140" y="6426319"/>
              <a:ext cx="57504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bg1"/>
                  </a:solidFill>
                  <a:effectLst/>
                  <a:latin typeface="Andalus" panose="02020603050405020304" pitchFamily="18" charset="-78"/>
                  <a:ea typeface="+mn-ea"/>
                  <a:cs typeface="Andalus" panose="02020603050405020304" pitchFamily="18" charset="-78"/>
                </a:rPr>
                <a:t>North Carolina Department of Health and Human Services</a:t>
              </a:r>
            </a:p>
            <a:p>
              <a:endParaRPr lang="en-US" dirty="0"/>
            </a:p>
          </p:txBody>
        </p:sp>
        <p:sp>
          <p:nvSpPr>
            <p:cNvPr id="25" name="Rectangle 24">
              <a:extLst>
                <a:ext uri="{FF2B5EF4-FFF2-40B4-BE49-F238E27FC236}">
                  <a16:creationId xmlns:a16="http://schemas.microsoft.com/office/drawing/2014/main" id="{A62BCCB2-D548-47D4-BCF3-F91466F67761}"/>
                </a:ext>
              </a:extLst>
            </p:cNvPr>
            <p:cNvSpPr/>
            <p:nvPr userDrawn="1"/>
          </p:nvSpPr>
          <p:spPr>
            <a:xfrm>
              <a:off x="0" y="-5799"/>
              <a:ext cx="12192000" cy="250267"/>
            </a:xfrm>
            <a:prstGeom prst="rect">
              <a:avLst/>
            </a:prstGeom>
            <a:gradFill flip="none" rotWithShape="1">
              <a:gsLst>
                <a:gs pos="0">
                  <a:srgbClr val="171185">
                    <a:shade val="30000"/>
                    <a:satMod val="115000"/>
                  </a:srgbClr>
                </a:gs>
                <a:gs pos="46000">
                  <a:srgbClr val="171185">
                    <a:shade val="67500"/>
                    <a:satMod val="115000"/>
                  </a:srgbClr>
                </a:gs>
                <a:gs pos="100000">
                  <a:srgbClr val="488DD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81730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70129-4068-40D8-973D-8E05CC0D01A0}" type="datetime1">
              <a:rPr lang="en-US" smtClean="0"/>
              <a:t>2/24/2021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5FDF0-CE27-4DDE-B409-43AD1F725172}" type="slidenum">
              <a:rPr lang="en-US" smtClean="0"/>
              <a:t>‹#›</a:t>
            </a:fld>
            <a:endParaRPr lang="en-US"/>
          </a:p>
        </p:txBody>
      </p:sp>
    </p:spTree>
    <p:extLst>
      <p:ext uri="{BB962C8B-B14F-4D97-AF65-F5344CB8AC3E}">
        <p14:creationId xmlns:p14="http://schemas.microsoft.com/office/powerpoint/2010/main" val="786776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A4448-248A-4E95-9A42-C1A0380889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E2596B5-C12D-4E6F-BE75-67F8236C0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993475-3D96-4D42-9023-2692BB659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CCEA1-A5D7-48FE-B71E-3A4BFBF5AD20}" type="datetimeFigureOut">
              <a:rPr lang="en-US" smtClean="0"/>
              <a:t>2/24/2021</a:t>
            </a:fld>
            <a:endParaRPr lang="en-US" dirty="0"/>
          </a:p>
        </p:txBody>
      </p:sp>
      <p:sp>
        <p:nvSpPr>
          <p:cNvPr id="5" name="Footer Placeholder 4">
            <a:extLst>
              <a:ext uri="{FF2B5EF4-FFF2-40B4-BE49-F238E27FC236}">
                <a16:creationId xmlns:a16="http://schemas.microsoft.com/office/drawing/2014/main" id="{D720B699-0EA1-4213-B593-C4FBB85EF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1F9750-2362-4ADF-8634-913AB2974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4B09D-202F-488F-BB00-3B22092E7661}" type="slidenum">
              <a:rPr lang="en-US" smtClean="0"/>
              <a:t>‹#›</a:t>
            </a:fld>
            <a:endParaRPr lang="en-US" dirty="0"/>
          </a:p>
        </p:txBody>
      </p:sp>
    </p:spTree>
    <p:extLst>
      <p:ext uri="{BB962C8B-B14F-4D97-AF65-F5344CB8AC3E}">
        <p14:creationId xmlns:p14="http://schemas.microsoft.com/office/powerpoint/2010/main" val="14378020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flickr.com/photos/southernfoodwaysalliance/3304729177/"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flickr.com/photos/fotograzio/48123858698/"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n.wiktionary.org/wiki/rodent" TargetMode="External"/><Relationship Id="rId5" Type="http://schemas.openxmlformats.org/officeDocument/2006/relationships/image" Target="../media/image28.jpg"/><Relationship Id="rId4" Type="http://schemas.openxmlformats.org/officeDocument/2006/relationships/hyperlink" Target="https://pixnio.com/fauna-animals/insects-and-bugs/mosquito/female-aedes-albopictus-mosquito-feeding-on-a-human-hos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flickr.com/photos/vistavision/13931948370" TargetMode="External"/><Relationship Id="rId3" Type="http://schemas.openxmlformats.org/officeDocument/2006/relationships/image" Target="../media/image33.jpg"/><Relationship Id="rId7"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ux.stackexchange.com/questions/76019/how-can-i-get-people-not-to-put-trash-in-recycling-bins" TargetMode="External"/><Relationship Id="rId5" Type="http://schemas.openxmlformats.org/officeDocument/2006/relationships/image" Target="../media/image34.jpg"/><Relationship Id="rId4" Type="http://schemas.openxmlformats.org/officeDocument/2006/relationships/hyperlink" Target="https://greeneyezwinkin2.wordpress.com/category/my-nove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sisehace.gt/Contacts/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870F2-C4ED-4AAA-A6A2-54EA1D863E04}"/>
              </a:ext>
            </a:extLst>
          </p:cNvPr>
          <p:cNvSpPr>
            <a:spLocks noGrp="1"/>
          </p:cNvSpPr>
          <p:nvPr>
            <p:ph type="ctrTitle"/>
          </p:nvPr>
        </p:nvSpPr>
        <p:spPr>
          <a:xfrm>
            <a:off x="1524000" y="1292588"/>
            <a:ext cx="9144000" cy="1392237"/>
          </a:xfrm>
        </p:spPr>
        <p:txBody>
          <a:bodyPr>
            <a:normAutofit/>
          </a:bodyPr>
          <a:lstStyle/>
          <a:p>
            <a:r>
              <a:rPr lang="en-US" sz="8000" dirty="0"/>
              <a:t>Mass Gatherings</a:t>
            </a:r>
          </a:p>
        </p:txBody>
      </p:sp>
      <p:sp>
        <p:nvSpPr>
          <p:cNvPr id="5" name="Subtitle 4">
            <a:extLst>
              <a:ext uri="{FF2B5EF4-FFF2-40B4-BE49-F238E27FC236}">
                <a16:creationId xmlns:a16="http://schemas.microsoft.com/office/drawing/2014/main" id="{B497B676-CDED-47C6-8229-FBB5A50320EC}"/>
              </a:ext>
            </a:extLst>
          </p:cNvPr>
          <p:cNvSpPr>
            <a:spLocks noGrp="1"/>
          </p:cNvSpPr>
          <p:nvPr>
            <p:ph type="subTitle" idx="1"/>
          </p:nvPr>
        </p:nvSpPr>
        <p:spPr>
          <a:xfrm>
            <a:off x="1222963" y="3759251"/>
            <a:ext cx="9746074" cy="1290683"/>
          </a:xfrm>
        </p:spPr>
        <p:txBody>
          <a:bodyPr vert="horz" lIns="91440" tIns="45720" rIns="91440" bIns="45720" rtlCol="0" anchor="t">
            <a:normAutofit fontScale="92500"/>
          </a:bodyPr>
          <a:lstStyle/>
          <a:p>
            <a:r>
              <a:rPr lang="en-US" sz="3600" dirty="0">
                <a:latin typeface="Times New Roman"/>
                <a:cs typeface="Times New Roman"/>
              </a:rPr>
              <a:t>Title 15A Subchapter 18A .1401 through .1426</a:t>
            </a:r>
          </a:p>
          <a:p>
            <a:r>
              <a:rPr lang="en-US" sz="3600" dirty="0">
                <a:latin typeface="Times New Roman"/>
                <a:cs typeface="Times New Roman"/>
              </a:rPr>
              <a:t>North Carolina General Statutes 130A-252 through 256</a:t>
            </a:r>
            <a:endParaRPr lang="en-US" sz="3600" dirty="0"/>
          </a:p>
        </p:txBody>
      </p:sp>
    </p:spTree>
    <p:extLst>
      <p:ext uri="{BB962C8B-B14F-4D97-AF65-F5344CB8AC3E}">
        <p14:creationId xmlns:p14="http://schemas.microsoft.com/office/powerpoint/2010/main" val="352332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058C-F9B2-41CE-BE66-3C983BDB91F5}"/>
              </a:ext>
            </a:extLst>
          </p:cNvPr>
          <p:cNvSpPr>
            <a:spLocks noGrp="1"/>
          </p:cNvSpPr>
          <p:nvPr>
            <p:ph type="title"/>
          </p:nvPr>
        </p:nvSpPr>
        <p:spPr/>
        <p:txBody>
          <a:bodyPr/>
          <a:lstStyle/>
          <a:p>
            <a:pPr algn="ctr"/>
            <a:r>
              <a:rPr lang="en-US" dirty="0">
                <a:latin typeface="Times New Roman"/>
                <a:cs typeface="Times New Roman"/>
              </a:rPr>
              <a:t>Distance From Certain Water; Public Water Supply Sources (.1406)</a:t>
            </a:r>
          </a:p>
        </p:txBody>
      </p:sp>
      <p:sp>
        <p:nvSpPr>
          <p:cNvPr id="3" name="Content Placeholder 2">
            <a:extLst>
              <a:ext uri="{FF2B5EF4-FFF2-40B4-BE49-F238E27FC236}">
                <a16:creationId xmlns:a16="http://schemas.microsoft.com/office/drawing/2014/main" id="{CE85FF0F-07D7-44F9-9C51-8C55733E0C08}"/>
              </a:ext>
            </a:extLst>
          </p:cNvPr>
          <p:cNvSpPr>
            <a:spLocks noGrp="1"/>
          </p:cNvSpPr>
          <p:nvPr>
            <p:ph idx="1"/>
          </p:nvPr>
        </p:nvSpPr>
        <p:spPr>
          <a:xfrm>
            <a:off x="838200" y="1881585"/>
            <a:ext cx="6249479" cy="4351338"/>
          </a:xfrm>
        </p:spPr>
        <p:txBody>
          <a:bodyPr vert="horz" lIns="91440" tIns="45720" rIns="91440" bIns="45720" rtlCol="0" anchor="t">
            <a:normAutofit/>
          </a:bodyPr>
          <a:lstStyle/>
          <a:p>
            <a:r>
              <a:rPr lang="en-US" dirty="0"/>
              <a:t>No parts of the perimeters of the activity, including camping areas shall be located within:</a:t>
            </a:r>
          </a:p>
          <a:p>
            <a:pPr lvl="1"/>
            <a:r>
              <a:rPr lang="en-US" b="1" u="sng" dirty="0">
                <a:solidFill>
                  <a:srgbClr val="FF0000"/>
                </a:solidFill>
                <a:latin typeface="Times New Roman"/>
                <a:cs typeface="Times New Roman"/>
              </a:rPr>
              <a:t>One mile</a:t>
            </a:r>
            <a:r>
              <a:rPr lang="en-US" dirty="0">
                <a:latin typeface="Times New Roman"/>
                <a:cs typeface="Times New Roman"/>
              </a:rPr>
              <a:t> of a Class 1 or 2 reservoir as classified by Division of  Environmental Health</a:t>
            </a:r>
          </a:p>
          <a:p>
            <a:pPr lvl="1"/>
            <a:r>
              <a:rPr lang="en-US" b="1" u="sng" dirty="0">
                <a:solidFill>
                  <a:srgbClr val="FF0000"/>
                </a:solidFill>
                <a:latin typeface="Times New Roman"/>
                <a:cs typeface="Times New Roman"/>
              </a:rPr>
              <a:t>Three miles</a:t>
            </a:r>
            <a:r>
              <a:rPr lang="en-US" dirty="0">
                <a:latin typeface="Times New Roman"/>
                <a:cs typeface="Times New Roman"/>
              </a:rPr>
              <a:t> of a protected watershed which drains into an A-I stream as classified by the Division of Environmental Management, and which the stream is used as a source of public water supply.</a:t>
            </a:r>
          </a:p>
          <a:p>
            <a:pPr marL="0" indent="0">
              <a:buNone/>
            </a:pPr>
            <a:endParaRPr lang="en-US" dirty="0"/>
          </a:p>
        </p:txBody>
      </p:sp>
      <p:pic>
        <p:nvPicPr>
          <p:cNvPr id="6" name="Picture 5">
            <a:extLst>
              <a:ext uri="{FF2B5EF4-FFF2-40B4-BE49-F238E27FC236}">
                <a16:creationId xmlns:a16="http://schemas.microsoft.com/office/drawing/2014/main" id="{BD084E57-9F6E-4F48-81D2-93F77B9F8629}"/>
              </a:ext>
            </a:extLst>
          </p:cNvPr>
          <p:cNvPicPr>
            <a:picLocks noChangeAspect="1"/>
          </p:cNvPicPr>
          <p:nvPr/>
        </p:nvPicPr>
        <p:blipFill>
          <a:blip r:embed="rId3"/>
          <a:stretch>
            <a:fillRect/>
          </a:stretch>
        </p:blipFill>
        <p:spPr>
          <a:xfrm>
            <a:off x="7196646" y="2176763"/>
            <a:ext cx="4688488" cy="3424804"/>
          </a:xfrm>
          <a:prstGeom prst="rect">
            <a:avLst/>
          </a:prstGeom>
          <a:ln w="28575">
            <a:solidFill>
              <a:schemeClr val="tx1"/>
            </a:solidFill>
          </a:ln>
        </p:spPr>
      </p:pic>
    </p:spTree>
    <p:extLst>
      <p:ext uri="{BB962C8B-B14F-4D97-AF65-F5344CB8AC3E}">
        <p14:creationId xmlns:p14="http://schemas.microsoft.com/office/powerpoint/2010/main" val="18416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50D6-17AA-4BDD-98F8-85F7F11B40CC}"/>
              </a:ext>
            </a:extLst>
          </p:cNvPr>
          <p:cNvSpPr>
            <a:spLocks noGrp="1"/>
          </p:cNvSpPr>
          <p:nvPr>
            <p:ph type="title"/>
          </p:nvPr>
        </p:nvSpPr>
        <p:spPr/>
        <p:txBody>
          <a:bodyPr>
            <a:normAutofit/>
          </a:bodyPr>
          <a:lstStyle/>
          <a:p>
            <a:pPr algn="ctr"/>
            <a:r>
              <a:rPr lang="en-US" sz="5400" dirty="0">
                <a:latin typeface="Times New Roman"/>
                <a:cs typeface="Times New Roman"/>
              </a:rPr>
              <a:t>Camping Area (.1407)</a:t>
            </a:r>
            <a:endParaRPr lang="en-US" sz="4800" dirty="0"/>
          </a:p>
        </p:txBody>
      </p:sp>
      <p:sp>
        <p:nvSpPr>
          <p:cNvPr id="3" name="Content Placeholder 2">
            <a:extLst>
              <a:ext uri="{FF2B5EF4-FFF2-40B4-BE49-F238E27FC236}">
                <a16:creationId xmlns:a16="http://schemas.microsoft.com/office/drawing/2014/main" id="{BC54B7FE-9412-4588-80A7-B8A9455BDB95}"/>
              </a:ext>
            </a:extLst>
          </p:cNvPr>
          <p:cNvSpPr>
            <a:spLocks noGrp="1"/>
          </p:cNvSpPr>
          <p:nvPr>
            <p:ph idx="1"/>
          </p:nvPr>
        </p:nvSpPr>
        <p:spPr>
          <a:xfrm>
            <a:off x="838200" y="1804954"/>
            <a:ext cx="5652911" cy="3647579"/>
          </a:xfrm>
        </p:spPr>
        <p:txBody>
          <a:bodyPr/>
          <a:lstStyle/>
          <a:p>
            <a:r>
              <a:rPr lang="en-US" sz="3600" dirty="0"/>
              <a:t>Camping areas:</a:t>
            </a:r>
          </a:p>
          <a:p>
            <a:pPr lvl="1"/>
            <a:r>
              <a:rPr lang="en-US" sz="3200" dirty="0"/>
              <a:t>Adequately sized</a:t>
            </a:r>
          </a:p>
          <a:p>
            <a:pPr lvl="1"/>
            <a:r>
              <a:rPr lang="en-US" sz="3200" dirty="0"/>
              <a:t>Provide safe drinking water</a:t>
            </a:r>
          </a:p>
          <a:p>
            <a:pPr lvl="1"/>
            <a:r>
              <a:rPr lang="en-US" sz="3200" dirty="0"/>
              <a:t>Sufficient facilities for sewage collection and disposal</a:t>
            </a:r>
          </a:p>
          <a:p>
            <a:pPr marL="0" indent="0">
              <a:buNone/>
            </a:pPr>
            <a:endParaRPr lang="en-US" dirty="0"/>
          </a:p>
        </p:txBody>
      </p:sp>
      <p:pic>
        <p:nvPicPr>
          <p:cNvPr id="8" name="Picture 7" descr="A group of people in a tent&#10;&#10;Description automatically generated">
            <a:extLst>
              <a:ext uri="{FF2B5EF4-FFF2-40B4-BE49-F238E27FC236}">
                <a16:creationId xmlns:a16="http://schemas.microsoft.com/office/drawing/2014/main" id="{61C258F9-58D7-4BF0-8437-3257CFF82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959" y="1990531"/>
            <a:ext cx="4909725" cy="3276423"/>
          </a:xfrm>
          <a:prstGeom prst="rect">
            <a:avLst/>
          </a:prstGeom>
          <a:ln w="28575">
            <a:solidFill>
              <a:schemeClr val="tx1"/>
            </a:solidFill>
          </a:ln>
        </p:spPr>
      </p:pic>
    </p:spTree>
    <p:extLst>
      <p:ext uri="{BB962C8B-B14F-4D97-AF65-F5344CB8AC3E}">
        <p14:creationId xmlns:p14="http://schemas.microsoft.com/office/powerpoint/2010/main" val="116979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270C-2873-4F7D-A080-BF3D6CF7FC54}"/>
              </a:ext>
            </a:extLst>
          </p:cNvPr>
          <p:cNvSpPr>
            <a:spLocks noGrp="1"/>
          </p:cNvSpPr>
          <p:nvPr>
            <p:ph type="title"/>
          </p:nvPr>
        </p:nvSpPr>
        <p:spPr/>
        <p:txBody>
          <a:bodyPr>
            <a:normAutofit/>
          </a:bodyPr>
          <a:lstStyle/>
          <a:p>
            <a:pPr algn="ctr"/>
            <a:r>
              <a:rPr lang="en-US" sz="5400" dirty="0"/>
              <a:t>Command Post (.1408)</a:t>
            </a:r>
          </a:p>
        </p:txBody>
      </p:sp>
      <p:sp>
        <p:nvSpPr>
          <p:cNvPr id="3" name="Content Placeholder 2">
            <a:extLst>
              <a:ext uri="{FF2B5EF4-FFF2-40B4-BE49-F238E27FC236}">
                <a16:creationId xmlns:a16="http://schemas.microsoft.com/office/drawing/2014/main" id="{8754466C-1969-489B-87E1-100DDB6AE598}"/>
              </a:ext>
            </a:extLst>
          </p:cNvPr>
          <p:cNvSpPr>
            <a:spLocks noGrp="1"/>
          </p:cNvSpPr>
          <p:nvPr>
            <p:ph idx="1"/>
          </p:nvPr>
        </p:nvSpPr>
        <p:spPr>
          <a:xfrm>
            <a:off x="838200" y="1625162"/>
            <a:ext cx="7109178" cy="4351338"/>
          </a:xfrm>
        </p:spPr>
        <p:txBody>
          <a:bodyPr vert="horz" lIns="91440" tIns="45720" rIns="91440" bIns="45720" rtlCol="0" anchor="t">
            <a:normAutofit/>
          </a:bodyPr>
          <a:lstStyle/>
          <a:p>
            <a:r>
              <a:rPr lang="en-US" sz="3600" dirty="0"/>
              <a:t>Command Post:</a:t>
            </a:r>
          </a:p>
          <a:p>
            <a:pPr lvl="1"/>
            <a:r>
              <a:rPr lang="en-US" sz="3200" dirty="0"/>
              <a:t>Convenient location for law enforcement and governmental agencies</a:t>
            </a:r>
          </a:p>
          <a:p>
            <a:pPr lvl="1"/>
            <a:r>
              <a:rPr lang="en-US" sz="3200" dirty="0"/>
              <a:t>Consists of at least one building/mobile unit with telephones, utilities, and parking spaces</a:t>
            </a:r>
          </a:p>
          <a:p>
            <a:pPr lvl="1"/>
            <a:r>
              <a:rPr lang="en-US" sz="3200" dirty="0">
                <a:latin typeface="Times New Roman"/>
                <a:cs typeface="Times New Roman"/>
              </a:rPr>
              <a:t>Access provided at all times by the permittee</a:t>
            </a:r>
          </a:p>
          <a:p>
            <a:pPr marL="0" indent="0">
              <a:buNone/>
            </a:pPr>
            <a:endParaRPr lang="en-US" dirty="0"/>
          </a:p>
        </p:txBody>
      </p:sp>
      <p:pic>
        <p:nvPicPr>
          <p:cNvPr id="5" name="Picture 4">
            <a:extLst>
              <a:ext uri="{FF2B5EF4-FFF2-40B4-BE49-F238E27FC236}">
                <a16:creationId xmlns:a16="http://schemas.microsoft.com/office/drawing/2014/main" id="{C05F8734-96D3-436C-8685-F823DF181219}"/>
              </a:ext>
            </a:extLst>
          </p:cNvPr>
          <p:cNvPicPr>
            <a:picLocks noChangeAspect="1"/>
          </p:cNvPicPr>
          <p:nvPr/>
        </p:nvPicPr>
        <p:blipFill>
          <a:blip r:embed="rId3"/>
          <a:stretch>
            <a:fillRect/>
          </a:stretch>
        </p:blipFill>
        <p:spPr>
          <a:xfrm>
            <a:off x="7863862" y="2376840"/>
            <a:ext cx="4076603" cy="2713120"/>
          </a:xfrm>
          <a:prstGeom prst="rect">
            <a:avLst/>
          </a:prstGeom>
          <a:ln w="28575">
            <a:solidFill>
              <a:schemeClr val="tx1"/>
            </a:solidFill>
          </a:ln>
        </p:spPr>
      </p:pic>
    </p:spTree>
    <p:extLst>
      <p:ext uri="{BB962C8B-B14F-4D97-AF65-F5344CB8AC3E}">
        <p14:creationId xmlns:p14="http://schemas.microsoft.com/office/powerpoint/2010/main" val="240067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0F41-7904-427A-B200-F9E569EC7081}"/>
              </a:ext>
            </a:extLst>
          </p:cNvPr>
          <p:cNvSpPr>
            <a:spLocks noGrp="1"/>
          </p:cNvSpPr>
          <p:nvPr>
            <p:ph type="title"/>
          </p:nvPr>
        </p:nvSpPr>
        <p:spPr/>
        <p:txBody>
          <a:bodyPr/>
          <a:lstStyle/>
          <a:p>
            <a:pPr algn="ctr"/>
            <a:r>
              <a:rPr lang="en-US" dirty="0"/>
              <a:t>Ingress and Egress Roads: Entrance and Exits (.1409)</a:t>
            </a:r>
          </a:p>
        </p:txBody>
      </p:sp>
      <p:sp>
        <p:nvSpPr>
          <p:cNvPr id="3" name="Content Placeholder 2">
            <a:extLst>
              <a:ext uri="{FF2B5EF4-FFF2-40B4-BE49-F238E27FC236}">
                <a16:creationId xmlns:a16="http://schemas.microsoft.com/office/drawing/2014/main" id="{6B4B92CC-1322-4B47-9E84-BE5689D94997}"/>
              </a:ext>
            </a:extLst>
          </p:cNvPr>
          <p:cNvSpPr>
            <a:spLocks noGrp="1"/>
          </p:cNvSpPr>
          <p:nvPr>
            <p:ph idx="1"/>
          </p:nvPr>
        </p:nvSpPr>
        <p:spPr>
          <a:xfrm>
            <a:off x="838200" y="1824855"/>
            <a:ext cx="5923844" cy="4351338"/>
          </a:xfrm>
        </p:spPr>
        <p:txBody>
          <a:bodyPr vert="horz" lIns="91440" tIns="45720" rIns="91440" bIns="45720" rtlCol="0" anchor="t">
            <a:normAutofit/>
          </a:bodyPr>
          <a:lstStyle/>
          <a:p>
            <a:r>
              <a:rPr lang="en-US" sz="3200" dirty="0"/>
              <a:t>Personnel provided and arrangements made to keep entrances and exists to public highways always open to traffic</a:t>
            </a:r>
          </a:p>
          <a:p>
            <a:r>
              <a:rPr lang="en-US" sz="3200" dirty="0">
                <a:latin typeface="Times New Roman"/>
                <a:cs typeface="Times New Roman"/>
              </a:rPr>
              <a:t>Arrangements established with private parties or NCDOT regarding adequate ingress and egress roads</a:t>
            </a:r>
          </a:p>
        </p:txBody>
      </p:sp>
      <p:pic>
        <p:nvPicPr>
          <p:cNvPr id="5" name="Picture 4">
            <a:extLst>
              <a:ext uri="{FF2B5EF4-FFF2-40B4-BE49-F238E27FC236}">
                <a16:creationId xmlns:a16="http://schemas.microsoft.com/office/drawing/2014/main" id="{7D374B82-DB46-428B-9D47-F7DFD91A8E67}"/>
              </a:ext>
            </a:extLst>
          </p:cNvPr>
          <p:cNvPicPr>
            <a:picLocks noChangeAspect="1"/>
          </p:cNvPicPr>
          <p:nvPr/>
        </p:nvPicPr>
        <p:blipFill>
          <a:blip r:embed="rId3"/>
          <a:stretch>
            <a:fillRect/>
          </a:stretch>
        </p:blipFill>
        <p:spPr>
          <a:xfrm>
            <a:off x="7757499" y="1690688"/>
            <a:ext cx="2886075" cy="3810000"/>
          </a:xfrm>
          <a:prstGeom prst="rect">
            <a:avLst/>
          </a:prstGeom>
          <a:ln w="28575">
            <a:solidFill>
              <a:schemeClr val="tx1"/>
            </a:solidFill>
          </a:ln>
        </p:spPr>
      </p:pic>
    </p:spTree>
    <p:extLst>
      <p:ext uri="{BB962C8B-B14F-4D97-AF65-F5344CB8AC3E}">
        <p14:creationId xmlns:p14="http://schemas.microsoft.com/office/powerpoint/2010/main" val="368756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4D84-ADAB-4A11-8E34-E890E09D2940}"/>
              </a:ext>
            </a:extLst>
          </p:cNvPr>
          <p:cNvSpPr>
            <a:spLocks noGrp="1"/>
          </p:cNvSpPr>
          <p:nvPr>
            <p:ph type="title"/>
          </p:nvPr>
        </p:nvSpPr>
        <p:spPr/>
        <p:txBody>
          <a:bodyPr>
            <a:normAutofit/>
          </a:bodyPr>
          <a:lstStyle/>
          <a:p>
            <a:pPr algn="ctr"/>
            <a:r>
              <a:rPr lang="en-US" sz="5400" dirty="0"/>
              <a:t>Parking (.1410)</a:t>
            </a:r>
          </a:p>
        </p:txBody>
      </p:sp>
      <p:sp>
        <p:nvSpPr>
          <p:cNvPr id="3" name="Content Placeholder 2">
            <a:extLst>
              <a:ext uri="{FF2B5EF4-FFF2-40B4-BE49-F238E27FC236}">
                <a16:creationId xmlns:a16="http://schemas.microsoft.com/office/drawing/2014/main" id="{4795E103-04BE-4EEC-8861-6BDF2CC6B28E}"/>
              </a:ext>
            </a:extLst>
          </p:cNvPr>
          <p:cNvSpPr>
            <a:spLocks noGrp="1"/>
          </p:cNvSpPr>
          <p:nvPr>
            <p:ph idx="1"/>
          </p:nvPr>
        </p:nvSpPr>
        <p:spPr>
          <a:xfrm>
            <a:off x="838200" y="1648792"/>
            <a:ext cx="6217356" cy="4351338"/>
          </a:xfrm>
        </p:spPr>
        <p:txBody>
          <a:bodyPr vert="horz" lIns="91440" tIns="45720" rIns="91440" bIns="45720" rtlCol="0" anchor="t">
            <a:noAutofit/>
          </a:bodyPr>
          <a:lstStyle/>
          <a:p>
            <a:r>
              <a:rPr lang="en-US" sz="3200" dirty="0">
                <a:latin typeface="Times New Roman"/>
                <a:cs typeface="Times New Roman"/>
              </a:rPr>
              <a:t>Spaces provided on basis of </a:t>
            </a:r>
            <a:r>
              <a:rPr lang="en-US" sz="3200" b="1" u="sng" dirty="0">
                <a:solidFill>
                  <a:srgbClr val="FF0000"/>
                </a:solidFill>
                <a:latin typeface="Times New Roman"/>
                <a:cs typeface="Times New Roman"/>
              </a:rPr>
              <a:t>one space for every four persons expected</a:t>
            </a:r>
            <a:endParaRPr lang="en-US" sz="3200"/>
          </a:p>
          <a:p>
            <a:r>
              <a:rPr lang="en-US" sz="3200" dirty="0">
                <a:latin typeface="Times New Roman"/>
                <a:cs typeface="Times New Roman"/>
              </a:rPr>
              <a:t>Vehicles used for camping park in the camping area only</a:t>
            </a:r>
          </a:p>
          <a:p>
            <a:r>
              <a:rPr lang="en-US" sz="3200" dirty="0">
                <a:latin typeface="Times New Roman"/>
                <a:cs typeface="Times New Roman"/>
              </a:rPr>
              <a:t>No parking allowed on shoulders of public roads, post temporary signage</a:t>
            </a:r>
          </a:p>
        </p:txBody>
      </p:sp>
      <p:pic>
        <p:nvPicPr>
          <p:cNvPr id="9" name="Picture 8" descr="A picture containing drawing&#10;&#10;Description automatically generated">
            <a:extLst>
              <a:ext uri="{FF2B5EF4-FFF2-40B4-BE49-F238E27FC236}">
                <a16:creationId xmlns:a16="http://schemas.microsoft.com/office/drawing/2014/main" id="{734F2CA1-667F-45B1-915D-D2ABBA0D4724}"/>
              </a:ext>
            </a:extLst>
          </p:cNvPr>
          <p:cNvPicPr>
            <a:picLocks noChangeAspect="1"/>
          </p:cNvPicPr>
          <p:nvPr/>
        </p:nvPicPr>
        <p:blipFill rotWithShape="1">
          <a:blip r:embed="rId3">
            <a:extLst>
              <a:ext uri="{28A0092B-C50C-407E-A947-70E740481C1C}">
                <a14:useLocalDpi xmlns:a14="http://schemas.microsoft.com/office/drawing/2010/main" val="0"/>
              </a:ext>
            </a:extLst>
          </a:blip>
          <a:srcRect l="18799" r="20440"/>
          <a:stretch/>
        </p:blipFill>
        <p:spPr>
          <a:xfrm>
            <a:off x="8568437" y="3999365"/>
            <a:ext cx="1862667" cy="1532792"/>
          </a:xfrm>
          <a:prstGeom prst="rect">
            <a:avLst/>
          </a:prstGeom>
          <a:ln w="28575">
            <a:solidFill>
              <a:schemeClr val="tx1"/>
            </a:solidFill>
          </a:ln>
        </p:spPr>
      </p:pic>
      <p:pic>
        <p:nvPicPr>
          <p:cNvPr id="5" name="Picture 4">
            <a:extLst>
              <a:ext uri="{FF2B5EF4-FFF2-40B4-BE49-F238E27FC236}">
                <a16:creationId xmlns:a16="http://schemas.microsoft.com/office/drawing/2014/main" id="{2BEDBCA0-6363-4702-A867-171D0D66B240}"/>
              </a:ext>
            </a:extLst>
          </p:cNvPr>
          <p:cNvPicPr>
            <a:picLocks noChangeAspect="1"/>
          </p:cNvPicPr>
          <p:nvPr/>
        </p:nvPicPr>
        <p:blipFill>
          <a:blip r:embed="rId4"/>
          <a:stretch>
            <a:fillRect/>
          </a:stretch>
        </p:blipFill>
        <p:spPr>
          <a:xfrm>
            <a:off x="7494309" y="1788206"/>
            <a:ext cx="4010924" cy="2005462"/>
          </a:xfrm>
          <a:prstGeom prst="rect">
            <a:avLst/>
          </a:prstGeom>
          <a:ln w="28575">
            <a:solidFill>
              <a:schemeClr val="tx1"/>
            </a:solidFill>
          </a:ln>
        </p:spPr>
      </p:pic>
    </p:spTree>
    <p:extLst>
      <p:ext uri="{BB962C8B-B14F-4D97-AF65-F5344CB8AC3E}">
        <p14:creationId xmlns:p14="http://schemas.microsoft.com/office/powerpoint/2010/main" val="55968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B88F-3C10-4F12-A332-97E6516F05A8}"/>
              </a:ext>
            </a:extLst>
          </p:cNvPr>
          <p:cNvSpPr>
            <a:spLocks noGrp="1"/>
          </p:cNvSpPr>
          <p:nvPr>
            <p:ph type="title"/>
          </p:nvPr>
        </p:nvSpPr>
        <p:spPr/>
        <p:txBody>
          <a:bodyPr/>
          <a:lstStyle/>
          <a:p>
            <a:pPr algn="ctr"/>
            <a:r>
              <a:rPr lang="en-US" dirty="0"/>
              <a:t>Crowd Control and Security Enforcement (.1411)</a:t>
            </a:r>
          </a:p>
        </p:txBody>
      </p:sp>
      <p:sp>
        <p:nvSpPr>
          <p:cNvPr id="3" name="Content Placeholder 2">
            <a:extLst>
              <a:ext uri="{FF2B5EF4-FFF2-40B4-BE49-F238E27FC236}">
                <a16:creationId xmlns:a16="http://schemas.microsoft.com/office/drawing/2014/main" id="{382A0C5D-E1CA-47DD-96ED-3AA1B0103F84}"/>
              </a:ext>
            </a:extLst>
          </p:cNvPr>
          <p:cNvSpPr>
            <a:spLocks noGrp="1"/>
          </p:cNvSpPr>
          <p:nvPr>
            <p:ph idx="1"/>
          </p:nvPr>
        </p:nvSpPr>
        <p:spPr>
          <a:xfrm>
            <a:off x="838200" y="1713497"/>
            <a:ext cx="6747933" cy="4351338"/>
          </a:xfrm>
        </p:spPr>
        <p:txBody>
          <a:bodyPr vert="horz" lIns="91440" tIns="45720" rIns="91440" bIns="45720" rtlCol="0" anchor="t">
            <a:normAutofit/>
          </a:bodyPr>
          <a:lstStyle/>
          <a:p>
            <a:r>
              <a:rPr lang="en-US" sz="3200" dirty="0"/>
              <a:t>Written plan:</a:t>
            </a:r>
          </a:p>
          <a:p>
            <a:pPr lvl="1"/>
            <a:r>
              <a:rPr lang="en-US" sz="2800" dirty="0"/>
              <a:t>Submitted with application</a:t>
            </a:r>
          </a:p>
          <a:p>
            <a:pPr lvl="1"/>
            <a:r>
              <a:rPr lang="en-US" sz="2800" dirty="0">
                <a:latin typeface="Times New Roman"/>
                <a:cs typeface="Times New Roman"/>
              </a:rPr>
              <a:t>Should address how attendance will be limited if max number of participants listed on the application is reached</a:t>
            </a:r>
          </a:p>
          <a:p>
            <a:pPr lvl="1"/>
            <a:r>
              <a:rPr lang="en-US" sz="2800" dirty="0">
                <a:latin typeface="Times New Roman"/>
                <a:cs typeface="Times New Roman"/>
              </a:rPr>
              <a:t>Security enforcement, number of security guards provided inside/outside of event</a:t>
            </a:r>
          </a:p>
          <a:p>
            <a:pPr lvl="1"/>
            <a:r>
              <a:rPr lang="en-US" sz="2800" dirty="0"/>
              <a:t>Statement from law enforcement agency that proposed plan is adequate</a:t>
            </a:r>
          </a:p>
          <a:p>
            <a:endParaRPr lang="en-US" dirty="0"/>
          </a:p>
        </p:txBody>
      </p:sp>
      <p:pic>
        <p:nvPicPr>
          <p:cNvPr id="5" name="Picture 4">
            <a:extLst>
              <a:ext uri="{FF2B5EF4-FFF2-40B4-BE49-F238E27FC236}">
                <a16:creationId xmlns:a16="http://schemas.microsoft.com/office/drawing/2014/main" id="{96CFB99C-7078-40F3-9ABB-731B70C383EB}"/>
              </a:ext>
            </a:extLst>
          </p:cNvPr>
          <p:cNvPicPr>
            <a:picLocks noChangeAspect="1"/>
          </p:cNvPicPr>
          <p:nvPr/>
        </p:nvPicPr>
        <p:blipFill>
          <a:blip r:embed="rId3"/>
          <a:stretch>
            <a:fillRect/>
          </a:stretch>
        </p:blipFill>
        <p:spPr>
          <a:xfrm>
            <a:off x="8300861" y="2100043"/>
            <a:ext cx="3165828" cy="3165828"/>
          </a:xfrm>
          <a:prstGeom prst="rect">
            <a:avLst/>
          </a:prstGeom>
          <a:ln w="28575">
            <a:solidFill>
              <a:schemeClr val="tx1"/>
            </a:solidFill>
          </a:ln>
        </p:spPr>
      </p:pic>
    </p:spTree>
    <p:extLst>
      <p:ext uri="{BB962C8B-B14F-4D97-AF65-F5344CB8AC3E}">
        <p14:creationId xmlns:p14="http://schemas.microsoft.com/office/powerpoint/2010/main" val="123801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B8F4-5DE9-45A8-BB20-86CF9597786E}"/>
              </a:ext>
            </a:extLst>
          </p:cNvPr>
          <p:cNvSpPr>
            <a:spLocks noGrp="1"/>
          </p:cNvSpPr>
          <p:nvPr>
            <p:ph type="title"/>
          </p:nvPr>
        </p:nvSpPr>
        <p:spPr/>
        <p:txBody>
          <a:bodyPr>
            <a:normAutofit/>
          </a:bodyPr>
          <a:lstStyle/>
          <a:p>
            <a:pPr algn="ctr"/>
            <a:r>
              <a:rPr lang="en-US" sz="5400" dirty="0"/>
              <a:t>Dust Control (.1412)</a:t>
            </a:r>
          </a:p>
        </p:txBody>
      </p:sp>
      <p:sp>
        <p:nvSpPr>
          <p:cNvPr id="3" name="Content Placeholder 2">
            <a:extLst>
              <a:ext uri="{FF2B5EF4-FFF2-40B4-BE49-F238E27FC236}">
                <a16:creationId xmlns:a16="http://schemas.microsoft.com/office/drawing/2014/main" id="{DEF4597B-FB58-4ECE-83BD-55C9F9B13B93}"/>
              </a:ext>
            </a:extLst>
          </p:cNvPr>
          <p:cNvSpPr>
            <a:spLocks noGrp="1"/>
          </p:cNvSpPr>
          <p:nvPr>
            <p:ph idx="1"/>
          </p:nvPr>
        </p:nvSpPr>
        <p:spPr>
          <a:xfrm>
            <a:off x="838200" y="1737221"/>
            <a:ext cx="5912556" cy="4351338"/>
          </a:xfrm>
        </p:spPr>
        <p:txBody>
          <a:bodyPr>
            <a:normAutofit/>
          </a:bodyPr>
          <a:lstStyle/>
          <a:p>
            <a:r>
              <a:rPr lang="en-US" sz="4000" dirty="0"/>
              <a:t>Written plan for dust control submitted with application</a:t>
            </a:r>
          </a:p>
        </p:txBody>
      </p:sp>
      <p:pic>
        <p:nvPicPr>
          <p:cNvPr id="6" name="Picture 5" descr="A sign on the side of a road&#10;&#10;Description automatically generated">
            <a:extLst>
              <a:ext uri="{FF2B5EF4-FFF2-40B4-BE49-F238E27FC236}">
                <a16:creationId xmlns:a16="http://schemas.microsoft.com/office/drawing/2014/main" id="{D9C0B032-B19B-4A32-8849-BA1606BCA64C}"/>
              </a:ext>
            </a:extLst>
          </p:cNvPr>
          <p:cNvPicPr>
            <a:picLocks noChangeAspect="1"/>
          </p:cNvPicPr>
          <p:nvPr/>
        </p:nvPicPr>
        <p:blipFill rotWithShape="1">
          <a:blip r:embed="rId3">
            <a:extLst>
              <a:ext uri="{28A0092B-C50C-407E-A947-70E740481C1C}">
                <a14:useLocalDpi xmlns:a14="http://schemas.microsoft.com/office/drawing/2010/main" val="0"/>
              </a:ext>
            </a:extLst>
          </a:blip>
          <a:srcRect t="14708"/>
          <a:stretch/>
        </p:blipFill>
        <p:spPr>
          <a:xfrm>
            <a:off x="7894458" y="1905176"/>
            <a:ext cx="2612158" cy="3676467"/>
          </a:xfrm>
          <a:prstGeom prst="rect">
            <a:avLst/>
          </a:prstGeom>
          <a:ln w="28575">
            <a:solidFill>
              <a:schemeClr val="tx1"/>
            </a:solidFill>
          </a:ln>
        </p:spPr>
      </p:pic>
    </p:spTree>
    <p:extLst>
      <p:ext uri="{BB962C8B-B14F-4D97-AF65-F5344CB8AC3E}">
        <p14:creationId xmlns:p14="http://schemas.microsoft.com/office/powerpoint/2010/main" val="227567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3787-54B7-466A-B9EC-F45DFF77C1E0}"/>
              </a:ext>
            </a:extLst>
          </p:cNvPr>
          <p:cNvSpPr>
            <a:spLocks noGrp="1"/>
          </p:cNvSpPr>
          <p:nvPr>
            <p:ph type="title"/>
          </p:nvPr>
        </p:nvSpPr>
        <p:spPr/>
        <p:txBody>
          <a:bodyPr>
            <a:normAutofit/>
          </a:bodyPr>
          <a:lstStyle/>
          <a:p>
            <a:pPr algn="ctr"/>
            <a:r>
              <a:rPr lang="en-US" sz="5400" dirty="0"/>
              <a:t>Fire Prevention &amp; Control (.1413)</a:t>
            </a:r>
          </a:p>
        </p:txBody>
      </p:sp>
      <p:sp>
        <p:nvSpPr>
          <p:cNvPr id="3" name="Content Placeholder 2">
            <a:extLst>
              <a:ext uri="{FF2B5EF4-FFF2-40B4-BE49-F238E27FC236}">
                <a16:creationId xmlns:a16="http://schemas.microsoft.com/office/drawing/2014/main" id="{ABC007BC-BEFA-45B8-9A8D-C13AFE5631AA}"/>
              </a:ext>
            </a:extLst>
          </p:cNvPr>
          <p:cNvSpPr>
            <a:spLocks noGrp="1"/>
          </p:cNvSpPr>
          <p:nvPr>
            <p:ph idx="1"/>
          </p:nvPr>
        </p:nvSpPr>
        <p:spPr>
          <a:xfrm>
            <a:off x="838200" y="1737221"/>
            <a:ext cx="6217356" cy="4351338"/>
          </a:xfrm>
        </p:spPr>
        <p:txBody>
          <a:bodyPr>
            <a:normAutofit/>
          </a:bodyPr>
          <a:lstStyle/>
          <a:p>
            <a:r>
              <a:rPr lang="en-US" sz="4000" dirty="0"/>
              <a:t>Written plan for fire prevention and control provided with application</a:t>
            </a:r>
          </a:p>
        </p:txBody>
      </p:sp>
      <p:pic>
        <p:nvPicPr>
          <p:cNvPr id="6" name="Picture 5" descr="A picture containing logo&#10;&#10;Description automatically generated">
            <a:extLst>
              <a:ext uri="{FF2B5EF4-FFF2-40B4-BE49-F238E27FC236}">
                <a16:creationId xmlns:a16="http://schemas.microsoft.com/office/drawing/2014/main" id="{BDAE3A4E-44F8-4C3B-9732-92832C1F9C88}"/>
              </a:ext>
            </a:extLst>
          </p:cNvPr>
          <p:cNvPicPr>
            <a:picLocks noChangeAspect="1"/>
          </p:cNvPicPr>
          <p:nvPr/>
        </p:nvPicPr>
        <p:blipFill rotWithShape="1">
          <a:blip r:embed="rId3">
            <a:extLst>
              <a:ext uri="{28A0092B-C50C-407E-A947-70E740481C1C}">
                <a14:useLocalDpi xmlns:a14="http://schemas.microsoft.com/office/drawing/2010/main" val="0"/>
              </a:ext>
            </a:extLst>
          </a:blip>
          <a:srcRect l="8121" t="9253" r="9367" b="9315"/>
          <a:stretch/>
        </p:blipFill>
        <p:spPr>
          <a:xfrm>
            <a:off x="7192571" y="1982754"/>
            <a:ext cx="4015931" cy="3336544"/>
          </a:xfrm>
          <a:prstGeom prst="rect">
            <a:avLst/>
          </a:prstGeom>
          <a:ln w="28575">
            <a:solidFill>
              <a:schemeClr val="tx1"/>
            </a:solidFill>
          </a:ln>
        </p:spPr>
      </p:pic>
    </p:spTree>
    <p:extLst>
      <p:ext uri="{BB962C8B-B14F-4D97-AF65-F5344CB8AC3E}">
        <p14:creationId xmlns:p14="http://schemas.microsoft.com/office/powerpoint/2010/main" val="71005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9F77-3189-4C23-857E-AD190F79566A}"/>
              </a:ext>
            </a:extLst>
          </p:cNvPr>
          <p:cNvSpPr>
            <a:spLocks noGrp="1"/>
          </p:cNvSpPr>
          <p:nvPr>
            <p:ph type="title"/>
          </p:nvPr>
        </p:nvSpPr>
        <p:spPr/>
        <p:txBody>
          <a:bodyPr>
            <a:normAutofit/>
          </a:bodyPr>
          <a:lstStyle/>
          <a:p>
            <a:pPr algn="ctr"/>
            <a:r>
              <a:rPr lang="en-US" sz="5400" dirty="0"/>
              <a:t>Plans for Emergency (.1414)</a:t>
            </a:r>
          </a:p>
        </p:txBody>
      </p:sp>
      <p:sp>
        <p:nvSpPr>
          <p:cNvPr id="3" name="Content Placeholder 2">
            <a:extLst>
              <a:ext uri="{FF2B5EF4-FFF2-40B4-BE49-F238E27FC236}">
                <a16:creationId xmlns:a16="http://schemas.microsoft.com/office/drawing/2014/main" id="{A8441ECF-B53F-460D-8133-E04C7E4BC822}"/>
              </a:ext>
            </a:extLst>
          </p:cNvPr>
          <p:cNvSpPr>
            <a:spLocks noGrp="1"/>
          </p:cNvSpPr>
          <p:nvPr>
            <p:ph idx="1"/>
          </p:nvPr>
        </p:nvSpPr>
        <p:spPr>
          <a:xfrm>
            <a:off x="838200" y="1782376"/>
            <a:ext cx="5901267" cy="4351338"/>
          </a:xfrm>
        </p:spPr>
        <p:txBody>
          <a:bodyPr vert="horz" lIns="91440" tIns="45720" rIns="91440" bIns="45720" rtlCol="0" anchor="t">
            <a:normAutofit/>
          </a:bodyPr>
          <a:lstStyle/>
          <a:p>
            <a:r>
              <a:rPr lang="en-US" sz="3600" dirty="0"/>
              <a:t>Written plans for dealing with emergency situations:</a:t>
            </a:r>
          </a:p>
          <a:p>
            <a:pPr lvl="1"/>
            <a:r>
              <a:rPr lang="en-US" sz="3200" dirty="0">
                <a:latin typeface="Times New Roman"/>
                <a:cs typeface="Times New Roman"/>
              </a:rPr>
              <a:t>Incidents that require rapid evacuations</a:t>
            </a:r>
          </a:p>
          <a:p>
            <a:pPr lvl="1"/>
            <a:r>
              <a:rPr lang="en-US" sz="3200" dirty="0"/>
              <a:t>Use of emergency egress roads</a:t>
            </a:r>
          </a:p>
          <a:p>
            <a:pPr marL="0" indent="0">
              <a:buNone/>
            </a:pPr>
            <a:endParaRPr lang="en-US" dirty="0"/>
          </a:p>
        </p:txBody>
      </p:sp>
      <p:pic>
        <p:nvPicPr>
          <p:cNvPr id="6" name="Picture 5" descr="A fire truck that is driving down the road&#10;&#10;Description automatically generated">
            <a:extLst>
              <a:ext uri="{FF2B5EF4-FFF2-40B4-BE49-F238E27FC236}">
                <a16:creationId xmlns:a16="http://schemas.microsoft.com/office/drawing/2014/main" id="{7F1111B4-4ACA-4222-A272-147AFA5C9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431" y="2088429"/>
            <a:ext cx="4718212" cy="3145475"/>
          </a:xfrm>
          <a:prstGeom prst="rect">
            <a:avLst/>
          </a:prstGeom>
          <a:ln w="28575">
            <a:solidFill>
              <a:schemeClr val="tx1"/>
            </a:solidFill>
          </a:ln>
        </p:spPr>
      </p:pic>
    </p:spTree>
    <p:extLst>
      <p:ext uri="{BB962C8B-B14F-4D97-AF65-F5344CB8AC3E}">
        <p14:creationId xmlns:p14="http://schemas.microsoft.com/office/powerpoint/2010/main" val="425017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F73D-5FF7-49C3-AE7F-B67F61EB483E}"/>
              </a:ext>
            </a:extLst>
          </p:cNvPr>
          <p:cNvSpPr>
            <a:spLocks noGrp="1"/>
          </p:cNvSpPr>
          <p:nvPr>
            <p:ph type="title"/>
          </p:nvPr>
        </p:nvSpPr>
        <p:spPr/>
        <p:txBody>
          <a:bodyPr>
            <a:normAutofit/>
          </a:bodyPr>
          <a:lstStyle/>
          <a:p>
            <a:pPr algn="ctr"/>
            <a:r>
              <a:rPr lang="en-US" sz="5400" dirty="0"/>
              <a:t>Provisions of Medical Care (.1415)</a:t>
            </a:r>
          </a:p>
        </p:txBody>
      </p:sp>
      <p:sp>
        <p:nvSpPr>
          <p:cNvPr id="3" name="Content Placeholder 2">
            <a:extLst>
              <a:ext uri="{FF2B5EF4-FFF2-40B4-BE49-F238E27FC236}">
                <a16:creationId xmlns:a16="http://schemas.microsoft.com/office/drawing/2014/main" id="{A9772397-0D2D-4838-B734-9E8F52DFBBF8}"/>
              </a:ext>
            </a:extLst>
          </p:cNvPr>
          <p:cNvSpPr>
            <a:spLocks noGrp="1"/>
          </p:cNvSpPr>
          <p:nvPr>
            <p:ph idx="1"/>
          </p:nvPr>
        </p:nvSpPr>
        <p:spPr>
          <a:xfrm>
            <a:off x="838200" y="1676754"/>
            <a:ext cx="10515600" cy="4351338"/>
          </a:xfrm>
        </p:spPr>
        <p:txBody>
          <a:bodyPr vert="horz" lIns="91440" tIns="45720" rIns="91440" bIns="45720" rtlCol="0" anchor="t">
            <a:normAutofit/>
          </a:bodyPr>
          <a:lstStyle/>
          <a:p>
            <a:r>
              <a:rPr lang="en-US" dirty="0"/>
              <a:t>Written plan for medical care:</a:t>
            </a:r>
          </a:p>
          <a:p>
            <a:pPr lvl="1"/>
            <a:r>
              <a:rPr lang="en-US" dirty="0">
                <a:latin typeface="Times New Roman"/>
                <a:cs typeface="Times New Roman"/>
              </a:rPr>
              <a:t>Submitted with application and approved local health director</a:t>
            </a:r>
          </a:p>
          <a:p>
            <a:pPr lvl="1"/>
            <a:r>
              <a:rPr lang="en-US" dirty="0">
                <a:latin typeface="Times New Roman"/>
                <a:cs typeface="Times New Roman"/>
              </a:rPr>
              <a:t>Name, address, and signed/notarized statement from the licensed physician accepting responsibility.</a:t>
            </a:r>
          </a:p>
          <a:p>
            <a:pPr lvl="1"/>
            <a:r>
              <a:rPr lang="en-US" dirty="0">
                <a:latin typeface="Times New Roman"/>
                <a:cs typeface="Times New Roman"/>
              </a:rPr>
              <a:t>Number of licensed physicians, nurses, and other staff on duty during event</a:t>
            </a:r>
          </a:p>
          <a:p>
            <a:pPr lvl="1"/>
            <a:r>
              <a:rPr lang="en-US" dirty="0">
                <a:latin typeface="Times New Roman"/>
                <a:cs typeface="Times New Roman"/>
              </a:rPr>
              <a:t>Structure(s) providing at least 450 square feet of space with running water under pressure from approved source</a:t>
            </a:r>
          </a:p>
          <a:p>
            <a:pPr lvl="1"/>
            <a:r>
              <a:rPr lang="en-US" dirty="0">
                <a:latin typeface="Times New Roman"/>
                <a:cs typeface="Times New Roman"/>
              </a:rPr>
              <a:t>List of medical supplies/equipment provided</a:t>
            </a:r>
          </a:p>
          <a:p>
            <a:pPr lvl="1"/>
            <a:r>
              <a:rPr lang="en-US" dirty="0">
                <a:latin typeface="Times New Roman"/>
                <a:cs typeface="Times New Roman"/>
              </a:rPr>
              <a:t>Notification of public hospitals with 20 miles</a:t>
            </a:r>
          </a:p>
          <a:p>
            <a:pPr lvl="1"/>
            <a:r>
              <a:rPr lang="en-US" dirty="0">
                <a:latin typeface="Times New Roman"/>
                <a:cs typeface="Times New Roman"/>
              </a:rPr>
              <a:t>Name, address, and signed/notarized statement from licensed ambulance service providing emergency transportation</a:t>
            </a:r>
          </a:p>
          <a:p>
            <a:pPr lvl="1"/>
            <a:endParaRPr lang="en-US" dirty="0"/>
          </a:p>
          <a:p>
            <a:pPr marL="0" indent="0">
              <a:buNone/>
            </a:pPr>
            <a:endParaRPr lang="en-US" dirty="0"/>
          </a:p>
        </p:txBody>
      </p:sp>
    </p:spTree>
    <p:extLst>
      <p:ext uri="{BB962C8B-B14F-4D97-AF65-F5344CB8AC3E}">
        <p14:creationId xmlns:p14="http://schemas.microsoft.com/office/powerpoint/2010/main" val="121402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B554-AC21-4296-940C-14526617A142}"/>
              </a:ext>
            </a:extLst>
          </p:cNvPr>
          <p:cNvSpPr>
            <a:spLocks noGrp="1"/>
          </p:cNvSpPr>
          <p:nvPr>
            <p:ph type="title"/>
          </p:nvPr>
        </p:nvSpPr>
        <p:spPr/>
        <p:txBody>
          <a:bodyPr/>
          <a:lstStyle/>
          <a:p>
            <a:pPr algn="ctr"/>
            <a:r>
              <a:rPr lang="en-US" dirty="0"/>
              <a:t>Definition of Mass Gathering </a:t>
            </a:r>
            <a:br>
              <a:rPr lang="en-US" dirty="0"/>
            </a:br>
            <a:r>
              <a:rPr lang="en-US" dirty="0"/>
              <a:t>(G.S. 130A-252) </a:t>
            </a:r>
          </a:p>
        </p:txBody>
      </p:sp>
      <p:sp>
        <p:nvSpPr>
          <p:cNvPr id="3" name="Content Placeholder 2">
            <a:extLst>
              <a:ext uri="{FF2B5EF4-FFF2-40B4-BE49-F238E27FC236}">
                <a16:creationId xmlns:a16="http://schemas.microsoft.com/office/drawing/2014/main" id="{0E930530-325F-447E-99EE-5C89419E0D94}"/>
              </a:ext>
            </a:extLst>
          </p:cNvPr>
          <p:cNvSpPr>
            <a:spLocks noGrp="1"/>
          </p:cNvSpPr>
          <p:nvPr>
            <p:ph idx="1"/>
          </p:nvPr>
        </p:nvSpPr>
        <p:spPr>
          <a:xfrm>
            <a:off x="838200" y="1692398"/>
            <a:ext cx="7797800" cy="4494246"/>
          </a:xfrm>
        </p:spPr>
        <p:txBody>
          <a:bodyPr vert="horz" lIns="91440" tIns="45720" rIns="91440" bIns="45720" rtlCol="0" anchor="t">
            <a:normAutofit/>
          </a:bodyPr>
          <a:lstStyle/>
          <a:p>
            <a:r>
              <a:rPr lang="en-US" dirty="0"/>
              <a:t>A congregation of more than </a:t>
            </a:r>
            <a:r>
              <a:rPr lang="en-US" b="1" u="sng" dirty="0">
                <a:solidFill>
                  <a:srgbClr val="FF0000"/>
                </a:solidFill>
              </a:rPr>
              <a:t>5000 people</a:t>
            </a:r>
            <a:r>
              <a:rPr lang="en-US" dirty="0"/>
              <a:t> in an open space or open air for a period of more than </a:t>
            </a:r>
            <a:r>
              <a:rPr lang="en-US" b="1" u="sng" dirty="0">
                <a:solidFill>
                  <a:srgbClr val="FF0000"/>
                </a:solidFill>
              </a:rPr>
              <a:t>24 hours</a:t>
            </a:r>
          </a:p>
          <a:p>
            <a:r>
              <a:rPr lang="en-US" dirty="0"/>
              <a:t>Includes congregations and assemblies organized and held for any purpose</a:t>
            </a:r>
          </a:p>
          <a:p>
            <a:r>
              <a:rPr lang="en-US" b="1" u="sng" dirty="0">
                <a:solidFill>
                  <a:srgbClr val="FF0000"/>
                </a:solidFill>
              </a:rPr>
              <a:t>Does not</a:t>
            </a:r>
            <a:r>
              <a:rPr lang="en-US" dirty="0"/>
              <a:t> include:</a:t>
            </a:r>
          </a:p>
          <a:p>
            <a:pPr lvl="1"/>
            <a:r>
              <a:rPr lang="en-US" dirty="0"/>
              <a:t>Assemblies in permanent buildings designed for use by large groups</a:t>
            </a:r>
          </a:p>
          <a:p>
            <a:pPr lvl="1"/>
            <a:r>
              <a:rPr lang="en-US" dirty="0">
                <a:latin typeface="Times New Roman"/>
                <a:cs typeface="Times New Roman"/>
              </a:rPr>
              <a:t>Annual event in a permanent stadium with adjacent campground that has attracted 70,000+ in the past five years (speedways/drag ways)</a:t>
            </a:r>
          </a:p>
          <a:p>
            <a:endParaRPr lang="en-US" dirty="0"/>
          </a:p>
          <a:p>
            <a:pPr marL="0" indent="0">
              <a:buNone/>
            </a:pPr>
            <a:endParaRPr lang="en-US" dirty="0"/>
          </a:p>
        </p:txBody>
      </p:sp>
      <p:pic>
        <p:nvPicPr>
          <p:cNvPr id="5" name="Picture 4">
            <a:extLst>
              <a:ext uri="{FF2B5EF4-FFF2-40B4-BE49-F238E27FC236}">
                <a16:creationId xmlns:a16="http://schemas.microsoft.com/office/drawing/2014/main" id="{B7749A0B-C652-49DE-B939-E35D70FF1202}"/>
              </a:ext>
            </a:extLst>
          </p:cNvPr>
          <p:cNvPicPr>
            <a:picLocks noChangeAspect="1"/>
          </p:cNvPicPr>
          <p:nvPr/>
        </p:nvPicPr>
        <p:blipFill>
          <a:blip r:embed="rId3"/>
          <a:stretch>
            <a:fillRect/>
          </a:stretch>
        </p:blipFill>
        <p:spPr>
          <a:xfrm>
            <a:off x="8520104" y="2716357"/>
            <a:ext cx="3478031" cy="2307218"/>
          </a:xfrm>
          <a:prstGeom prst="rect">
            <a:avLst/>
          </a:prstGeom>
          <a:ln w="28575">
            <a:solidFill>
              <a:schemeClr val="tx1"/>
            </a:solidFill>
          </a:ln>
        </p:spPr>
      </p:pic>
    </p:spTree>
    <p:extLst>
      <p:ext uri="{BB962C8B-B14F-4D97-AF65-F5344CB8AC3E}">
        <p14:creationId xmlns:p14="http://schemas.microsoft.com/office/powerpoint/2010/main" val="2258500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CADB-F0DE-481C-8BDA-C780FEF47A83}"/>
              </a:ext>
            </a:extLst>
          </p:cNvPr>
          <p:cNvSpPr>
            <a:spLocks noGrp="1"/>
          </p:cNvSpPr>
          <p:nvPr>
            <p:ph type="title"/>
          </p:nvPr>
        </p:nvSpPr>
        <p:spPr/>
        <p:txBody>
          <a:bodyPr>
            <a:normAutofit/>
          </a:bodyPr>
          <a:lstStyle/>
          <a:p>
            <a:pPr algn="ctr"/>
            <a:r>
              <a:rPr lang="en-US" sz="5400" dirty="0"/>
              <a:t>Water Supply (.1416)</a:t>
            </a:r>
          </a:p>
        </p:txBody>
      </p:sp>
      <p:sp>
        <p:nvSpPr>
          <p:cNvPr id="3" name="Content Placeholder 2">
            <a:extLst>
              <a:ext uri="{FF2B5EF4-FFF2-40B4-BE49-F238E27FC236}">
                <a16:creationId xmlns:a16="http://schemas.microsoft.com/office/drawing/2014/main" id="{6EF78576-2E91-4198-AEC2-FD9D8FB82E81}"/>
              </a:ext>
            </a:extLst>
          </p:cNvPr>
          <p:cNvSpPr>
            <a:spLocks noGrp="1"/>
          </p:cNvSpPr>
          <p:nvPr>
            <p:ph idx="1"/>
          </p:nvPr>
        </p:nvSpPr>
        <p:spPr>
          <a:xfrm>
            <a:off x="838200" y="1737221"/>
            <a:ext cx="6849533" cy="4351338"/>
          </a:xfrm>
        </p:spPr>
        <p:txBody>
          <a:bodyPr>
            <a:normAutofit fontScale="92500" lnSpcReduction="10000"/>
          </a:bodyPr>
          <a:lstStyle/>
          <a:p>
            <a:r>
              <a:rPr lang="en-US" sz="3200" dirty="0"/>
              <a:t>Water supply:</a:t>
            </a:r>
          </a:p>
          <a:p>
            <a:pPr lvl="1"/>
            <a:r>
              <a:rPr lang="en-US" sz="2800" dirty="0"/>
              <a:t>Approved source</a:t>
            </a:r>
          </a:p>
          <a:p>
            <a:pPr lvl="1"/>
            <a:r>
              <a:rPr lang="en-US" sz="2800" dirty="0"/>
              <a:t>Emergency source provided where necessary</a:t>
            </a:r>
          </a:p>
          <a:p>
            <a:pPr lvl="1"/>
            <a:r>
              <a:rPr lang="en-US" sz="2800" dirty="0"/>
              <a:t>Dispensing and distribution systems approved</a:t>
            </a:r>
          </a:p>
          <a:p>
            <a:pPr lvl="1"/>
            <a:r>
              <a:rPr lang="en-US" sz="2800" dirty="0"/>
              <a:t>Bacteriological/chemical water samples collected and approved</a:t>
            </a:r>
          </a:p>
          <a:p>
            <a:pPr lvl="1"/>
            <a:r>
              <a:rPr lang="en-US" sz="2800" dirty="0"/>
              <a:t>At least 1.0 ppm chlorine residual provided at all outlets during event</a:t>
            </a:r>
          </a:p>
          <a:p>
            <a:pPr lvl="1"/>
            <a:r>
              <a:rPr lang="en-US" sz="2800" dirty="0"/>
              <a:t>System protected against intentional contamination</a:t>
            </a:r>
          </a:p>
          <a:p>
            <a:pPr lvl="1"/>
            <a:endParaRPr lang="en-US" sz="2000" dirty="0"/>
          </a:p>
          <a:p>
            <a:endParaRPr lang="en-US" dirty="0"/>
          </a:p>
        </p:txBody>
      </p:sp>
      <p:pic>
        <p:nvPicPr>
          <p:cNvPr id="5" name="Picture 4">
            <a:extLst>
              <a:ext uri="{FF2B5EF4-FFF2-40B4-BE49-F238E27FC236}">
                <a16:creationId xmlns:a16="http://schemas.microsoft.com/office/drawing/2014/main" id="{6E711735-89FA-4133-AEA2-1BB900D05A81}"/>
              </a:ext>
            </a:extLst>
          </p:cNvPr>
          <p:cNvPicPr>
            <a:picLocks noChangeAspect="1"/>
          </p:cNvPicPr>
          <p:nvPr/>
        </p:nvPicPr>
        <p:blipFill>
          <a:blip r:embed="rId3"/>
          <a:stretch>
            <a:fillRect/>
          </a:stretch>
        </p:blipFill>
        <p:spPr>
          <a:xfrm>
            <a:off x="8238512" y="2119307"/>
            <a:ext cx="3115288" cy="2619385"/>
          </a:xfrm>
          <a:prstGeom prst="rect">
            <a:avLst/>
          </a:prstGeom>
          <a:ln w="28575">
            <a:solidFill>
              <a:schemeClr val="tx1"/>
            </a:solidFill>
          </a:ln>
        </p:spPr>
      </p:pic>
    </p:spTree>
    <p:extLst>
      <p:ext uri="{BB962C8B-B14F-4D97-AF65-F5344CB8AC3E}">
        <p14:creationId xmlns:p14="http://schemas.microsoft.com/office/powerpoint/2010/main" val="82954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CADB-F0DE-481C-8BDA-C780FEF47A83}"/>
              </a:ext>
            </a:extLst>
          </p:cNvPr>
          <p:cNvSpPr>
            <a:spLocks noGrp="1"/>
          </p:cNvSpPr>
          <p:nvPr>
            <p:ph type="title"/>
          </p:nvPr>
        </p:nvSpPr>
        <p:spPr/>
        <p:txBody>
          <a:bodyPr>
            <a:normAutofit/>
          </a:bodyPr>
          <a:lstStyle/>
          <a:p>
            <a:pPr algn="ctr"/>
            <a:r>
              <a:rPr lang="en-US" sz="5400" dirty="0"/>
              <a:t>Water Supply (.1416)</a:t>
            </a:r>
          </a:p>
        </p:txBody>
      </p:sp>
      <p:sp>
        <p:nvSpPr>
          <p:cNvPr id="3" name="Content Placeholder 2">
            <a:extLst>
              <a:ext uri="{FF2B5EF4-FFF2-40B4-BE49-F238E27FC236}">
                <a16:creationId xmlns:a16="http://schemas.microsoft.com/office/drawing/2014/main" id="{6EF78576-2E91-4198-AEC2-FD9D8FB82E81}"/>
              </a:ext>
            </a:extLst>
          </p:cNvPr>
          <p:cNvSpPr>
            <a:spLocks noGrp="1"/>
          </p:cNvSpPr>
          <p:nvPr>
            <p:ph idx="1"/>
          </p:nvPr>
        </p:nvSpPr>
        <p:spPr>
          <a:xfrm>
            <a:off x="838200" y="1872687"/>
            <a:ext cx="6849533" cy="3625001"/>
          </a:xfrm>
        </p:spPr>
        <p:txBody>
          <a:bodyPr>
            <a:normAutofit/>
          </a:bodyPr>
          <a:lstStyle/>
          <a:p>
            <a:r>
              <a:rPr lang="en-US" sz="3200" dirty="0"/>
              <a:t>For drinking &amp; washing:</a:t>
            </a:r>
          </a:p>
          <a:p>
            <a:pPr lvl="1"/>
            <a:r>
              <a:rPr lang="en-US" sz="2800" dirty="0"/>
              <a:t>At least </a:t>
            </a:r>
            <a:r>
              <a:rPr lang="en-US" sz="2800" b="1" u="sng" dirty="0">
                <a:solidFill>
                  <a:srgbClr val="FF0000"/>
                </a:solidFill>
              </a:rPr>
              <a:t>3 gallons</a:t>
            </a:r>
            <a:r>
              <a:rPr lang="en-US" sz="2800" dirty="0"/>
              <a:t> per person/day</a:t>
            </a:r>
          </a:p>
          <a:p>
            <a:pPr lvl="1"/>
            <a:r>
              <a:rPr lang="en-US" sz="2800" dirty="0"/>
              <a:t>1 ½ pints per person during peak hour</a:t>
            </a:r>
          </a:p>
          <a:p>
            <a:pPr lvl="1"/>
            <a:endParaRPr lang="en-US" sz="1600" dirty="0"/>
          </a:p>
          <a:p>
            <a:r>
              <a:rPr lang="en-US" sz="3200" dirty="0"/>
              <a:t>For drinking, washing, &amp; bathing:</a:t>
            </a:r>
          </a:p>
          <a:p>
            <a:pPr lvl="1"/>
            <a:r>
              <a:rPr lang="en-US" sz="2800" dirty="0"/>
              <a:t>At least </a:t>
            </a:r>
            <a:r>
              <a:rPr lang="en-US" sz="2800" b="1" u="sng" dirty="0">
                <a:solidFill>
                  <a:srgbClr val="FF0000"/>
                </a:solidFill>
              </a:rPr>
              <a:t>12 gallons</a:t>
            </a:r>
            <a:r>
              <a:rPr lang="en-US" sz="2800" dirty="0"/>
              <a:t> per person/day</a:t>
            </a:r>
          </a:p>
          <a:p>
            <a:pPr lvl="1"/>
            <a:r>
              <a:rPr lang="en-US" sz="2800" dirty="0"/>
              <a:t>6 pints per person during peak hour</a:t>
            </a:r>
          </a:p>
        </p:txBody>
      </p:sp>
      <p:pic>
        <p:nvPicPr>
          <p:cNvPr id="5" name="Picture 4">
            <a:extLst>
              <a:ext uri="{FF2B5EF4-FFF2-40B4-BE49-F238E27FC236}">
                <a16:creationId xmlns:a16="http://schemas.microsoft.com/office/drawing/2014/main" id="{8F1C7497-50AB-4CA7-B8A3-9B70A214AE71}"/>
              </a:ext>
            </a:extLst>
          </p:cNvPr>
          <p:cNvPicPr>
            <a:picLocks noChangeAspect="1"/>
          </p:cNvPicPr>
          <p:nvPr/>
        </p:nvPicPr>
        <p:blipFill rotWithShape="1">
          <a:blip r:embed="rId3"/>
          <a:srcRect r="28258"/>
          <a:stretch/>
        </p:blipFill>
        <p:spPr>
          <a:xfrm>
            <a:off x="7376583" y="1985504"/>
            <a:ext cx="4354969" cy="3399366"/>
          </a:xfrm>
          <a:prstGeom prst="rect">
            <a:avLst/>
          </a:prstGeom>
          <a:ln w="28575">
            <a:solidFill>
              <a:schemeClr val="tx1"/>
            </a:solidFill>
          </a:ln>
        </p:spPr>
      </p:pic>
    </p:spTree>
    <p:extLst>
      <p:ext uri="{BB962C8B-B14F-4D97-AF65-F5344CB8AC3E}">
        <p14:creationId xmlns:p14="http://schemas.microsoft.com/office/powerpoint/2010/main" val="353288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CADB-F0DE-481C-8BDA-C780FEF47A83}"/>
              </a:ext>
            </a:extLst>
          </p:cNvPr>
          <p:cNvSpPr>
            <a:spLocks noGrp="1"/>
          </p:cNvSpPr>
          <p:nvPr>
            <p:ph type="title"/>
          </p:nvPr>
        </p:nvSpPr>
        <p:spPr/>
        <p:txBody>
          <a:bodyPr>
            <a:normAutofit/>
          </a:bodyPr>
          <a:lstStyle/>
          <a:p>
            <a:pPr algn="ctr"/>
            <a:r>
              <a:rPr lang="en-US" sz="5400" dirty="0"/>
              <a:t>Water Supply (.1416)</a:t>
            </a:r>
          </a:p>
        </p:txBody>
      </p:sp>
      <p:sp>
        <p:nvSpPr>
          <p:cNvPr id="3" name="Content Placeholder 2">
            <a:extLst>
              <a:ext uri="{FF2B5EF4-FFF2-40B4-BE49-F238E27FC236}">
                <a16:creationId xmlns:a16="http://schemas.microsoft.com/office/drawing/2014/main" id="{6EF78576-2E91-4198-AEC2-FD9D8FB82E81}"/>
              </a:ext>
            </a:extLst>
          </p:cNvPr>
          <p:cNvSpPr>
            <a:spLocks noGrp="1"/>
          </p:cNvSpPr>
          <p:nvPr>
            <p:ph idx="1"/>
          </p:nvPr>
        </p:nvSpPr>
        <p:spPr>
          <a:xfrm>
            <a:off x="838200" y="1883977"/>
            <a:ext cx="6872111" cy="3591135"/>
          </a:xfrm>
        </p:spPr>
        <p:txBody>
          <a:bodyPr>
            <a:normAutofit/>
          </a:bodyPr>
          <a:lstStyle/>
          <a:p>
            <a:r>
              <a:rPr lang="en-US" sz="3200" dirty="0"/>
              <a:t>If water hauled from off-site:</a:t>
            </a:r>
          </a:p>
          <a:p>
            <a:pPr lvl="1"/>
            <a:r>
              <a:rPr lang="en-US" sz="2800" dirty="0"/>
              <a:t>Adequate storage facilities provided</a:t>
            </a:r>
          </a:p>
          <a:p>
            <a:pPr lvl="1"/>
            <a:r>
              <a:rPr lang="en-US" sz="2800" dirty="0"/>
              <a:t>Tanks cleaned and sanitized                </a:t>
            </a:r>
            <a:r>
              <a:rPr lang="en-US" sz="2800" b="1" dirty="0">
                <a:solidFill>
                  <a:srgbClr val="FF0000"/>
                </a:solidFill>
              </a:rPr>
              <a:t>(100 ppm chlorine for at least 24 hours)</a:t>
            </a:r>
          </a:p>
          <a:p>
            <a:pPr lvl="1"/>
            <a:r>
              <a:rPr lang="en-US" sz="2800" dirty="0"/>
              <a:t>Water must be from an approved source</a:t>
            </a:r>
          </a:p>
          <a:p>
            <a:pPr lvl="1"/>
            <a:r>
              <a:rPr lang="en-US" sz="2800" dirty="0"/>
              <a:t>Tanks protected from contamination</a:t>
            </a:r>
          </a:p>
          <a:p>
            <a:endParaRPr lang="en-US" dirty="0"/>
          </a:p>
        </p:txBody>
      </p:sp>
      <p:pic>
        <p:nvPicPr>
          <p:cNvPr id="5" name="Picture 4">
            <a:extLst>
              <a:ext uri="{FF2B5EF4-FFF2-40B4-BE49-F238E27FC236}">
                <a16:creationId xmlns:a16="http://schemas.microsoft.com/office/drawing/2014/main" id="{F07CC719-0790-4535-ADDF-0222A2F4954B}"/>
              </a:ext>
            </a:extLst>
          </p:cNvPr>
          <p:cNvPicPr>
            <a:picLocks noChangeAspect="1"/>
          </p:cNvPicPr>
          <p:nvPr/>
        </p:nvPicPr>
        <p:blipFill>
          <a:blip r:embed="rId3"/>
          <a:stretch>
            <a:fillRect/>
          </a:stretch>
        </p:blipFill>
        <p:spPr>
          <a:xfrm>
            <a:off x="7799210" y="2007306"/>
            <a:ext cx="4059767" cy="2609850"/>
          </a:xfrm>
          <a:prstGeom prst="rect">
            <a:avLst/>
          </a:prstGeom>
          <a:ln w="28575">
            <a:solidFill>
              <a:schemeClr val="tx1"/>
            </a:solidFill>
          </a:ln>
        </p:spPr>
      </p:pic>
    </p:spTree>
    <p:extLst>
      <p:ext uri="{BB962C8B-B14F-4D97-AF65-F5344CB8AC3E}">
        <p14:creationId xmlns:p14="http://schemas.microsoft.com/office/powerpoint/2010/main" val="332885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90B7-3205-414B-A96D-531ACEAA34BF}"/>
              </a:ext>
            </a:extLst>
          </p:cNvPr>
          <p:cNvSpPr>
            <a:spLocks noGrp="1"/>
          </p:cNvSpPr>
          <p:nvPr>
            <p:ph type="title"/>
          </p:nvPr>
        </p:nvSpPr>
        <p:spPr/>
        <p:txBody>
          <a:bodyPr/>
          <a:lstStyle/>
          <a:p>
            <a:pPr algn="ctr"/>
            <a:r>
              <a:rPr lang="en-US" dirty="0"/>
              <a:t>Toilet Facilities: Sewage Disposal (.1417)</a:t>
            </a:r>
          </a:p>
        </p:txBody>
      </p:sp>
      <p:sp>
        <p:nvSpPr>
          <p:cNvPr id="3" name="Content Placeholder 2">
            <a:extLst>
              <a:ext uri="{FF2B5EF4-FFF2-40B4-BE49-F238E27FC236}">
                <a16:creationId xmlns:a16="http://schemas.microsoft.com/office/drawing/2014/main" id="{70E6C7E2-B148-4742-BA2F-1F603DD94F5B}"/>
              </a:ext>
            </a:extLst>
          </p:cNvPr>
          <p:cNvSpPr>
            <a:spLocks noGrp="1"/>
          </p:cNvSpPr>
          <p:nvPr>
            <p:ph idx="1"/>
          </p:nvPr>
        </p:nvSpPr>
        <p:spPr>
          <a:xfrm>
            <a:off x="838200" y="1791541"/>
            <a:ext cx="6759222" cy="3941090"/>
          </a:xfrm>
        </p:spPr>
        <p:txBody>
          <a:bodyPr/>
          <a:lstStyle/>
          <a:p>
            <a:r>
              <a:rPr lang="en-US" sz="3200" dirty="0"/>
              <a:t>Toilet facilities:</a:t>
            </a:r>
          </a:p>
          <a:p>
            <a:pPr lvl="1"/>
            <a:r>
              <a:rPr lang="en-US" sz="2800" dirty="0"/>
              <a:t>Convenient and readily accessible</a:t>
            </a:r>
          </a:p>
          <a:p>
            <a:pPr lvl="1"/>
            <a:r>
              <a:rPr lang="en-US" sz="2800" dirty="0"/>
              <a:t>No more than </a:t>
            </a:r>
            <a:r>
              <a:rPr lang="en-US" sz="2800" b="1" u="sng" dirty="0">
                <a:solidFill>
                  <a:srgbClr val="FF0000"/>
                </a:solidFill>
              </a:rPr>
              <a:t>100 persons</a:t>
            </a:r>
            <a:r>
              <a:rPr lang="en-US" sz="2800" dirty="0"/>
              <a:t> per toilet seat</a:t>
            </a:r>
          </a:p>
          <a:p>
            <a:pPr lvl="1"/>
            <a:r>
              <a:rPr lang="en-US" sz="2800" dirty="0"/>
              <a:t>Chemical toilet rental service allowed, statement of how waste will be disposed of</a:t>
            </a:r>
          </a:p>
          <a:p>
            <a:pPr lvl="1"/>
            <a:r>
              <a:rPr lang="en-US" sz="2800" dirty="0"/>
              <a:t>Trench latrines covered, fly-tight seat boxes, hinged lids</a:t>
            </a:r>
          </a:p>
          <a:p>
            <a:pPr marL="457200" lvl="1" indent="0">
              <a:buNone/>
            </a:pPr>
            <a:endParaRPr lang="en-US" dirty="0"/>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46DCA0B9-832C-42F7-B771-21A601DD9AEB}"/>
              </a:ext>
            </a:extLst>
          </p:cNvPr>
          <p:cNvPicPr>
            <a:picLocks noChangeAspect="1"/>
          </p:cNvPicPr>
          <p:nvPr/>
        </p:nvPicPr>
        <p:blipFill>
          <a:blip r:embed="rId3"/>
          <a:stretch>
            <a:fillRect/>
          </a:stretch>
        </p:blipFill>
        <p:spPr>
          <a:xfrm>
            <a:off x="7729983" y="2028015"/>
            <a:ext cx="4089577" cy="3063235"/>
          </a:xfrm>
          <a:prstGeom prst="rect">
            <a:avLst/>
          </a:prstGeom>
          <a:ln w="28575">
            <a:solidFill>
              <a:schemeClr val="tx1"/>
            </a:solidFill>
          </a:ln>
        </p:spPr>
      </p:pic>
    </p:spTree>
    <p:extLst>
      <p:ext uri="{BB962C8B-B14F-4D97-AF65-F5344CB8AC3E}">
        <p14:creationId xmlns:p14="http://schemas.microsoft.com/office/powerpoint/2010/main" val="288645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90B7-3205-414B-A96D-531ACEAA34BF}"/>
              </a:ext>
            </a:extLst>
          </p:cNvPr>
          <p:cNvSpPr>
            <a:spLocks noGrp="1"/>
          </p:cNvSpPr>
          <p:nvPr>
            <p:ph type="title"/>
          </p:nvPr>
        </p:nvSpPr>
        <p:spPr/>
        <p:txBody>
          <a:bodyPr/>
          <a:lstStyle/>
          <a:p>
            <a:pPr algn="ctr"/>
            <a:r>
              <a:rPr lang="en-US" dirty="0"/>
              <a:t>Toilet Facilities: Sewage Disposal (.1417)</a:t>
            </a:r>
          </a:p>
        </p:txBody>
      </p:sp>
      <p:sp>
        <p:nvSpPr>
          <p:cNvPr id="3" name="Content Placeholder 2">
            <a:extLst>
              <a:ext uri="{FF2B5EF4-FFF2-40B4-BE49-F238E27FC236}">
                <a16:creationId xmlns:a16="http://schemas.microsoft.com/office/drawing/2014/main" id="{70E6C7E2-B148-4742-BA2F-1F603DD94F5B}"/>
              </a:ext>
            </a:extLst>
          </p:cNvPr>
          <p:cNvSpPr>
            <a:spLocks noGrp="1"/>
          </p:cNvSpPr>
          <p:nvPr>
            <p:ph idx="1"/>
          </p:nvPr>
        </p:nvSpPr>
        <p:spPr>
          <a:xfrm>
            <a:off x="838200" y="1690688"/>
            <a:ext cx="6544733" cy="4351338"/>
          </a:xfrm>
        </p:spPr>
        <p:txBody>
          <a:bodyPr/>
          <a:lstStyle/>
          <a:p>
            <a:r>
              <a:rPr lang="en-US" sz="3600" dirty="0"/>
              <a:t>Wastewater:</a:t>
            </a:r>
          </a:p>
          <a:p>
            <a:pPr lvl="1"/>
            <a:r>
              <a:rPr lang="en-US" sz="3200" dirty="0"/>
              <a:t>Public/community system with statement from DEM that facilities are adequate to handle flow from the event</a:t>
            </a:r>
          </a:p>
          <a:p>
            <a:pPr lvl="1"/>
            <a:r>
              <a:rPr lang="en-US" sz="3200" dirty="0"/>
              <a:t>Cannot be discharged onto the ground or into watercourse without approval from DEM</a:t>
            </a:r>
          </a:p>
          <a:p>
            <a:pPr lvl="1"/>
            <a:endParaRPr lang="en-US" dirty="0"/>
          </a:p>
          <a:p>
            <a:pPr lvl="1"/>
            <a:endParaRPr lang="en-US" dirty="0"/>
          </a:p>
          <a:p>
            <a:pPr marL="0" indent="0">
              <a:buNone/>
            </a:pPr>
            <a:endParaRPr lang="en-US" dirty="0"/>
          </a:p>
        </p:txBody>
      </p:sp>
      <p:pic>
        <p:nvPicPr>
          <p:cNvPr id="5" name="Picture 4">
            <a:extLst>
              <a:ext uri="{FF2B5EF4-FFF2-40B4-BE49-F238E27FC236}">
                <a16:creationId xmlns:a16="http://schemas.microsoft.com/office/drawing/2014/main" id="{9CCE2351-C2CF-4F85-AA19-B58EBAF01961}"/>
              </a:ext>
            </a:extLst>
          </p:cNvPr>
          <p:cNvPicPr>
            <a:picLocks noChangeAspect="1"/>
          </p:cNvPicPr>
          <p:nvPr/>
        </p:nvPicPr>
        <p:blipFill>
          <a:blip r:embed="rId3"/>
          <a:stretch>
            <a:fillRect/>
          </a:stretch>
        </p:blipFill>
        <p:spPr>
          <a:xfrm>
            <a:off x="7496570" y="2089387"/>
            <a:ext cx="4350491" cy="3258798"/>
          </a:xfrm>
          <a:prstGeom prst="rect">
            <a:avLst/>
          </a:prstGeom>
          <a:ln w="28575">
            <a:solidFill>
              <a:schemeClr val="tx1"/>
            </a:solidFill>
          </a:ln>
        </p:spPr>
      </p:pic>
    </p:spTree>
    <p:extLst>
      <p:ext uri="{BB962C8B-B14F-4D97-AF65-F5344CB8AC3E}">
        <p14:creationId xmlns:p14="http://schemas.microsoft.com/office/powerpoint/2010/main" val="396223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A4BA-D56A-406E-9109-116002C77682}"/>
              </a:ext>
            </a:extLst>
          </p:cNvPr>
          <p:cNvSpPr>
            <a:spLocks noGrp="1"/>
          </p:cNvSpPr>
          <p:nvPr>
            <p:ph type="title"/>
          </p:nvPr>
        </p:nvSpPr>
        <p:spPr/>
        <p:txBody>
          <a:bodyPr/>
          <a:lstStyle/>
          <a:p>
            <a:pPr algn="ctr"/>
            <a:r>
              <a:rPr lang="en-US" dirty="0"/>
              <a:t>Solid Waste Collection and Disposal (.1418)</a:t>
            </a:r>
          </a:p>
        </p:txBody>
      </p:sp>
      <p:sp>
        <p:nvSpPr>
          <p:cNvPr id="3" name="Content Placeholder 2">
            <a:extLst>
              <a:ext uri="{FF2B5EF4-FFF2-40B4-BE49-F238E27FC236}">
                <a16:creationId xmlns:a16="http://schemas.microsoft.com/office/drawing/2014/main" id="{BDEF9A7A-FD7B-43F0-982A-B4960944C612}"/>
              </a:ext>
            </a:extLst>
          </p:cNvPr>
          <p:cNvSpPr>
            <a:spLocks noGrp="1"/>
          </p:cNvSpPr>
          <p:nvPr>
            <p:ph idx="1"/>
          </p:nvPr>
        </p:nvSpPr>
        <p:spPr>
          <a:xfrm>
            <a:off x="838200" y="1690688"/>
            <a:ext cx="6081889" cy="4351338"/>
          </a:xfrm>
        </p:spPr>
        <p:txBody>
          <a:bodyPr>
            <a:normAutofit lnSpcReduction="10000"/>
          </a:bodyPr>
          <a:lstStyle/>
          <a:p>
            <a:r>
              <a:rPr lang="en-US" sz="3200" dirty="0"/>
              <a:t>Solid waste:</a:t>
            </a:r>
          </a:p>
          <a:p>
            <a:pPr lvl="1"/>
            <a:r>
              <a:rPr lang="en-US" sz="2800" dirty="0"/>
              <a:t>Collection facilities adequate</a:t>
            </a:r>
          </a:p>
          <a:p>
            <a:pPr lvl="1"/>
            <a:r>
              <a:rPr lang="en-US" sz="2800" dirty="0"/>
              <a:t>Stored in leak-proof, non-absorbent containers</a:t>
            </a:r>
          </a:p>
          <a:p>
            <a:pPr lvl="1"/>
            <a:r>
              <a:rPr lang="en-US" sz="2800" dirty="0"/>
              <a:t>Removed at least daily or more often as needed</a:t>
            </a:r>
          </a:p>
          <a:p>
            <a:pPr lvl="1"/>
            <a:r>
              <a:rPr lang="en-US" sz="2800" dirty="0"/>
              <a:t>Disposal at approved disposal facility or on-site landfill</a:t>
            </a:r>
          </a:p>
          <a:p>
            <a:pPr lvl="1"/>
            <a:r>
              <a:rPr lang="en-US" sz="2800" dirty="0"/>
              <a:t>In landfill, compact waste and cover each day with at least 6 inches of dirt</a:t>
            </a:r>
          </a:p>
        </p:txBody>
      </p:sp>
      <p:pic>
        <p:nvPicPr>
          <p:cNvPr id="5" name="Picture 4">
            <a:extLst>
              <a:ext uri="{FF2B5EF4-FFF2-40B4-BE49-F238E27FC236}">
                <a16:creationId xmlns:a16="http://schemas.microsoft.com/office/drawing/2014/main" id="{DF908F37-CD55-41F2-9141-FA042752C445}"/>
              </a:ext>
            </a:extLst>
          </p:cNvPr>
          <p:cNvPicPr>
            <a:picLocks noChangeAspect="1"/>
          </p:cNvPicPr>
          <p:nvPr/>
        </p:nvPicPr>
        <p:blipFill>
          <a:blip r:embed="rId3"/>
          <a:stretch>
            <a:fillRect/>
          </a:stretch>
        </p:blipFill>
        <p:spPr>
          <a:xfrm>
            <a:off x="7270698" y="2185094"/>
            <a:ext cx="4480122" cy="2981603"/>
          </a:xfrm>
          <a:prstGeom prst="rect">
            <a:avLst/>
          </a:prstGeom>
          <a:ln w="28575">
            <a:solidFill>
              <a:schemeClr val="tx1"/>
            </a:solidFill>
          </a:ln>
        </p:spPr>
      </p:pic>
    </p:spTree>
    <p:extLst>
      <p:ext uri="{BB962C8B-B14F-4D97-AF65-F5344CB8AC3E}">
        <p14:creationId xmlns:p14="http://schemas.microsoft.com/office/powerpoint/2010/main" val="753134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A4BA-D56A-406E-9109-116002C77682}"/>
              </a:ext>
            </a:extLst>
          </p:cNvPr>
          <p:cNvSpPr>
            <a:spLocks noGrp="1"/>
          </p:cNvSpPr>
          <p:nvPr>
            <p:ph type="title"/>
          </p:nvPr>
        </p:nvSpPr>
        <p:spPr/>
        <p:txBody>
          <a:bodyPr/>
          <a:lstStyle/>
          <a:p>
            <a:pPr algn="ctr"/>
            <a:r>
              <a:rPr lang="en-US" dirty="0"/>
              <a:t>Solid Waste Collection and Disposal (.1418)</a:t>
            </a:r>
          </a:p>
        </p:txBody>
      </p:sp>
      <p:sp>
        <p:nvSpPr>
          <p:cNvPr id="3" name="Content Placeholder 2">
            <a:extLst>
              <a:ext uri="{FF2B5EF4-FFF2-40B4-BE49-F238E27FC236}">
                <a16:creationId xmlns:a16="http://schemas.microsoft.com/office/drawing/2014/main" id="{BDEF9A7A-FD7B-43F0-982A-B4960944C612}"/>
              </a:ext>
            </a:extLst>
          </p:cNvPr>
          <p:cNvSpPr>
            <a:spLocks noGrp="1"/>
          </p:cNvSpPr>
          <p:nvPr>
            <p:ph idx="1"/>
          </p:nvPr>
        </p:nvSpPr>
        <p:spPr>
          <a:xfrm>
            <a:off x="838201" y="1871310"/>
            <a:ext cx="6070600" cy="4044068"/>
          </a:xfrm>
        </p:spPr>
        <p:txBody>
          <a:bodyPr vert="horz" lIns="91440" tIns="45720" rIns="91440" bIns="45720" rtlCol="0" anchor="t">
            <a:normAutofit/>
          </a:bodyPr>
          <a:lstStyle/>
          <a:p>
            <a:r>
              <a:rPr lang="en-US" dirty="0"/>
              <a:t>Containers (32 gallon max) placed at camping/parking, food service, and other areas where required</a:t>
            </a:r>
          </a:p>
          <a:p>
            <a:r>
              <a:rPr lang="en-US" dirty="0"/>
              <a:t>For bulk storage:</a:t>
            </a:r>
          </a:p>
          <a:p>
            <a:pPr lvl="1"/>
            <a:r>
              <a:rPr lang="en-US" dirty="0">
                <a:latin typeface="Times New Roman"/>
                <a:cs typeface="Times New Roman"/>
              </a:rPr>
              <a:t>At least two containers (four cubic yards) per 1,000 person if removed daily</a:t>
            </a:r>
          </a:p>
          <a:p>
            <a:pPr lvl="1"/>
            <a:r>
              <a:rPr lang="en-US" dirty="0">
                <a:latin typeface="Times New Roman"/>
                <a:cs typeface="Times New Roman"/>
              </a:rPr>
              <a:t>At least two containers (two cubic yards) per 1,000 people if removed twice-daily</a:t>
            </a:r>
          </a:p>
          <a:p>
            <a:pPr lvl="1"/>
            <a:r>
              <a:rPr lang="en-US" dirty="0"/>
              <a:t>Accessible to solid waste vehicles</a:t>
            </a:r>
          </a:p>
          <a:p>
            <a:pPr lvl="1"/>
            <a:endParaRPr lang="en-US" sz="2800" dirty="0"/>
          </a:p>
        </p:txBody>
      </p:sp>
      <p:pic>
        <p:nvPicPr>
          <p:cNvPr id="5" name="Picture 4">
            <a:extLst>
              <a:ext uri="{FF2B5EF4-FFF2-40B4-BE49-F238E27FC236}">
                <a16:creationId xmlns:a16="http://schemas.microsoft.com/office/drawing/2014/main" id="{C3392FAD-F9D2-4B11-9BD9-8E2D72BA2620}"/>
              </a:ext>
            </a:extLst>
          </p:cNvPr>
          <p:cNvPicPr>
            <a:picLocks noChangeAspect="1"/>
          </p:cNvPicPr>
          <p:nvPr/>
        </p:nvPicPr>
        <p:blipFill rotWithShape="1">
          <a:blip r:embed="rId3"/>
          <a:srcRect l="6765" r="2974"/>
          <a:stretch/>
        </p:blipFill>
        <p:spPr>
          <a:xfrm>
            <a:off x="6993560" y="2171788"/>
            <a:ext cx="4757280" cy="2964656"/>
          </a:xfrm>
          <a:prstGeom prst="rect">
            <a:avLst/>
          </a:prstGeom>
          <a:ln w="28575">
            <a:solidFill>
              <a:schemeClr val="tx1"/>
            </a:solidFill>
          </a:ln>
        </p:spPr>
      </p:pic>
    </p:spTree>
    <p:extLst>
      <p:ext uri="{BB962C8B-B14F-4D97-AF65-F5344CB8AC3E}">
        <p14:creationId xmlns:p14="http://schemas.microsoft.com/office/powerpoint/2010/main" val="4216342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4A02-02EF-4127-B5FF-5B2A77AEBDCA}"/>
              </a:ext>
            </a:extLst>
          </p:cNvPr>
          <p:cNvSpPr>
            <a:spLocks noGrp="1"/>
          </p:cNvSpPr>
          <p:nvPr>
            <p:ph type="title"/>
          </p:nvPr>
        </p:nvSpPr>
        <p:spPr/>
        <p:txBody>
          <a:bodyPr>
            <a:normAutofit/>
          </a:bodyPr>
          <a:lstStyle/>
          <a:p>
            <a:pPr algn="ctr"/>
            <a:r>
              <a:rPr lang="en-US" sz="5400" dirty="0"/>
              <a:t>Food Dispensing (.1419)</a:t>
            </a:r>
          </a:p>
        </p:txBody>
      </p:sp>
      <p:sp>
        <p:nvSpPr>
          <p:cNvPr id="3" name="Content Placeholder 2">
            <a:extLst>
              <a:ext uri="{FF2B5EF4-FFF2-40B4-BE49-F238E27FC236}">
                <a16:creationId xmlns:a16="http://schemas.microsoft.com/office/drawing/2014/main" id="{8646E369-5310-425A-87EC-AFDD87ACBDA4}"/>
              </a:ext>
            </a:extLst>
          </p:cNvPr>
          <p:cNvSpPr>
            <a:spLocks noGrp="1"/>
          </p:cNvSpPr>
          <p:nvPr>
            <p:ph idx="1"/>
          </p:nvPr>
        </p:nvSpPr>
        <p:spPr>
          <a:xfrm>
            <a:off x="838200" y="1556599"/>
            <a:ext cx="6194778" cy="4351338"/>
          </a:xfrm>
        </p:spPr>
        <p:txBody>
          <a:bodyPr vert="horz" lIns="91440" tIns="45720" rIns="91440" bIns="45720" rtlCol="0" anchor="t">
            <a:normAutofit fontScale="92500"/>
          </a:bodyPr>
          <a:lstStyle/>
          <a:p>
            <a:r>
              <a:rPr lang="en-US" sz="3200" dirty="0"/>
              <a:t>Food dispensing facilities:</a:t>
            </a:r>
          </a:p>
          <a:p>
            <a:pPr lvl="1"/>
            <a:r>
              <a:rPr lang="en-US" sz="2800" dirty="0"/>
              <a:t>Accessible and convenient, sanitary condition</a:t>
            </a:r>
          </a:p>
          <a:p>
            <a:pPr lvl="1"/>
            <a:r>
              <a:rPr lang="en-US" sz="2800" dirty="0"/>
              <a:t>Perishable food items limited to pre-packaged items prepared in a permitted establishment</a:t>
            </a:r>
          </a:p>
          <a:p>
            <a:pPr lvl="1"/>
            <a:r>
              <a:rPr lang="en-US" sz="2800" dirty="0">
                <a:latin typeface="Times New Roman"/>
                <a:cs typeface="Times New Roman"/>
              </a:rPr>
              <a:t>Food-handling conducted on-site must be in compliance with .2600 Rules (TFE permit)</a:t>
            </a:r>
          </a:p>
          <a:p>
            <a:pPr lvl="1"/>
            <a:r>
              <a:rPr lang="en-US" sz="2800" dirty="0"/>
              <a:t>Perishable foods stored at 45ºF or frozen until heated/cooked for service</a:t>
            </a:r>
          </a:p>
        </p:txBody>
      </p:sp>
      <p:pic>
        <p:nvPicPr>
          <p:cNvPr id="6" name="Picture 5" descr="Calendar&#10;&#10;Description automatically generated">
            <a:extLst>
              <a:ext uri="{FF2B5EF4-FFF2-40B4-BE49-F238E27FC236}">
                <a16:creationId xmlns:a16="http://schemas.microsoft.com/office/drawing/2014/main" id="{E47C756C-4D18-4C70-A0A6-CD7B90E1A8D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0528" y="2344176"/>
            <a:ext cx="4110157" cy="2735824"/>
          </a:xfrm>
          <a:prstGeom prst="rect">
            <a:avLst/>
          </a:prstGeom>
          <a:ln w="28575">
            <a:solidFill>
              <a:schemeClr val="tx1"/>
            </a:solidFill>
          </a:ln>
        </p:spPr>
      </p:pic>
    </p:spTree>
    <p:extLst>
      <p:ext uri="{BB962C8B-B14F-4D97-AF65-F5344CB8AC3E}">
        <p14:creationId xmlns:p14="http://schemas.microsoft.com/office/powerpoint/2010/main" val="291753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9FF0-9B6F-4882-9D3D-B7D8B550CDD3}"/>
              </a:ext>
            </a:extLst>
          </p:cNvPr>
          <p:cNvSpPr>
            <a:spLocks noGrp="1"/>
          </p:cNvSpPr>
          <p:nvPr>
            <p:ph type="title"/>
          </p:nvPr>
        </p:nvSpPr>
        <p:spPr/>
        <p:txBody>
          <a:bodyPr>
            <a:normAutofit/>
          </a:bodyPr>
          <a:lstStyle/>
          <a:p>
            <a:pPr algn="ctr"/>
            <a:r>
              <a:rPr lang="en-US" sz="5400" dirty="0"/>
              <a:t>Insect and Rodent Control (.1420)</a:t>
            </a:r>
          </a:p>
        </p:txBody>
      </p:sp>
      <p:sp>
        <p:nvSpPr>
          <p:cNvPr id="3" name="Content Placeholder 2">
            <a:extLst>
              <a:ext uri="{FF2B5EF4-FFF2-40B4-BE49-F238E27FC236}">
                <a16:creationId xmlns:a16="http://schemas.microsoft.com/office/drawing/2014/main" id="{26CF60FB-4815-4DBC-8201-41BD628927DB}"/>
              </a:ext>
            </a:extLst>
          </p:cNvPr>
          <p:cNvSpPr>
            <a:spLocks noGrp="1"/>
          </p:cNvSpPr>
          <p:nvPr>
            <p:ph idx="1"/>
          </p:nvPr>
        </p:nvSpPr>
        <p:spPr>
          <a:xfrm>
            <a:off x="838200" y="1737221"/>
            <a:ext cx="5641622" cy="4351338"/>
          </a:xfrm>
        </p:spPr>
        <p:txBody>
          <a:bodyPr/>
          <a:lstStyle/>
          <a:p>
            <a:r>
              <a:rPr lang="en-US" dirty="0"/>
              <a:t>No fly or mosquito breeding places, rodent harborages, or undrained areas on premises</a:t>
            </a:r>
          </a:p>
          <a:p>
            <a:r>
              <a:rPr lang="en-US" dirty="0"/>
              <a:t>Necessary measures shall be taken to control flies, mosquitoes, rodents, or other vermin</a:t>
            </a:r>
          </a:p>
        </p:txBody>
      </p:sp>
      <p:pic>
        <p:nvPicPr>
          <p:cNvPr id="9" name="Picture 8" descr="A close up of a spider&#10;&#10;Description automatically generated">
            <a:extLst>
              <a:ext uri="{FF2B5EF4-FFF2-40B4-BE49-F238E27FC236}">
                <a16:creationId xmlns:a16="http://schemas.microsoft.com/office/drawing/2014/main" id="{AC71E8ED-5D53-4021-B8ED-11827666BD5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0272" y="2670735"/>
            <a:ext cx="2750204" cy="1821375"/>
          </a:xfrm>
          <a:prstGeom prst="rect">
            <a:avLst/>
          </a:prstGeom>
        </p:spPr>
      </p:pic>
      <p:pic>
        <p:nvPicPr>
          <p:cNvPr id="11" name="Picture 10" descr="A rodent looking at the camera&#10;&#10;Description automatically generated">
            <a:extLst>
              <a:ext uri="{FF2B5EF4-FFF2-40B4-BE49-F238E27FC236}">
                <a16:creationId xmlns:a16="http://schemas.microsoft.com/office/drawing/2014/main" id="{AA3CCDBD-690C-4CDD-98A9-03ECE26D531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448130" y="1876679"/>
            <a:ext cx="2248014" cy="1588113"/>
          </a:xfrm>
          <a:prstGeom prst="rect">
            <a:avLst/>
          </a:prstGeom>
        </p:spPr>
      </p:pic>
      <p:pic>
        <p:nvPicPr>
          <p:cNvPr id="6" name="Picture 5" descr="A insect on the ground&#10;&#10;Description automatically generated">
            <a:extLst>
              <a:ext uri="{FF2B5EF4-FFF2-40B4-BE49-F238E27FC236}">
                <a16:creationId xmlns:a16="http://schemas.microsoft.com/office/drawing/2014/main" id="{420153BA-8279-4938-8F8D-E4BB6FF189F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29935"/>
          <a:stretch/>
        </p:blipFill>
        <p:spPr>
          <a:xfrm>
            <a:off x="9432957" y="3469208"/>
            <a:ext cx="2248014" cy="1821375"/>
          </a:xfrm>
          <a:prstGeom prst="rect">
            <a:avLst/>
          </a:prstGeom>
        </p:spPr>
      </p:pic>
    </p:spTree>
    <p:extLst>
      <p:ext uri="{BB962C8B-B14F-4D97-AF65-F5344CB8AC3E}">
        <p14:creationId xmlns:p14="http://schemas.microsoft.com/office/powerpoint/2010/main" val="398330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7485B-6EE1-4319-8028-0C2298720D06}"/>
              </a:ext>
            </a:extLst>
          </p:cNvPr>
          <p:cNvSpPr>
            <a:spLocks noGrp="1"/>
          </p:cNvSpPr>
          <p:nvPr>
            <p:ph type="title"/>
          </p:nvPr>
        </p:nvSpPr>
        <p:spPr/>
        <p:txBody>
          <a:bodyPr>
            <a:normAutofit/>
          </a:bodyPr>
          <a:lstStyle/>
          <a:p>
            <a:pPr algn="ctr"/>
            <a:r>
              <a:rPr lang="en-US" sz="5400" dirty="0"/>
              <a:t>Post-Gathering Clean-up (.1421)</a:t>
            </a:r>
          </a:p>
        </p:txBody>
      </p:sp>
      <p:sp>
        <p:nvSpPr>
          <p:cNvPr id="3" name="Content Placeholder 2">
            <a:extLst>
              <a:ext uri="{FF2B5EF4-FFF2-40B4-BE49-F238E27FC236}">
                <a16:creationId xmlns:a16="http://schemas.microsoft.com/office/drawing/2014/main" id="{CEC35A7A-DD41-4A8C-A376-2D6846A8D27C}"/>
              </a:ext>
            </a:extLst>
          </p:cNvPr>
          <p:cNvSpPr>
            <a:spLocks noGrp="1"/>
          </p:cNvSpPr>
          <p:nvPr>
            <p:ph idx="1"/>
          </p:nvPr>
        </p:nvSpPr>
        <p:spPr>
          <a:xfrm>
            <a:off x="838200" y="1737221"/>
            <a:ext cx="6397978" cy="4351338"/>
          </a:xfrm>
        </p:spPr>
        <p:txBody>
          <a:bodyPr vert="horz" lIns="91440" tIns="45720" rIns="91440" bIns="45720" rtlCol="0" anchor="t">
            <a:normAutofit/>
          </a:bodyPr>
          <a:lstStyle/>
          <a:p>
            <a:r>
              <a:rPr lang="en-US" dirty="0">
                <a:latin typeface="Times New Roman"/>
                <a:cs typeface="Times New Roman"/>
              </a:rPr>
              <a:t>Within </a:t>
            </a:r>
            <a:r>
              <a:rPr lang="en-US" b="1" u="sng" dirty="0">
                <a:solidFill>
                  <a:srgbClr val="FF0000"/>
                </a:solidFill>
                <a:latin typeface="Times New Roman"/>
                <a:cs typeface="Times New Roman"/>
              </a:rPr>
              <a:t>one week</a:t>
            </a:r>
            <a:r>
              <a:rPr lang="en-US" dirty="0">
                <a:latin typeface="Times New Roman"/>
                <a:cs typeface="Times New Roman"/>
              </a:rPr>
              <a:t> after gathering:</a:t>
            </a:r>
          </a:p>
          <a:p>
            <a:pPr lvl="1"/>
            <a:r>
              <a:rPr lang="en-US" dirty="0">
                <a:latin typeface="Times New Roman"/>
                <a:cs typeface="Times New Roman"/>
              </a:rPr>
              <a:t>Sanitary landfills, trenches, and pits covered with at least </a:t>
            </a:r>
            <a:r>
              <a:rPr lang="en-US" b="1" u="sng" dirty="0">
                <a:solidFill>
                  <a:srgbClr val="FF0000"/>
                </a:solidFill>
                <a:latin typeface="Times New Roman"/>
                <a:cs typeface="Times New Roman"/>
              </a:rPr>
              <a:t>two feet</a:t>
            </a:r>
            <a:r>
              <a:rPr lang="en-US" dirty="0">
                <a:latin typeface="Times New Roman"/>
                <a:cs typeface="Times New Roman"/>
              </a:rPr>
              <a:t> of compacted earth material</a:t>
            </a:r>
          </a:p>
          <a:p>
            <a:pPr lvl="1"/>
            <a:r>
              <a:rPr lang="en-US" dirty="0"/>
              <a:t>All litter and solid wastes removed from the area</a:t>
            </a:r>
          </a:p>
          <a:p>
            <a:pPr lvl="1"/>
            <a:r>
              <a:rPr lang="en-US" dirty="0">
                <a:latin typeface="Times New Roman"/>
                <a:cs typeface="Times New Roman"/>
              </a:rPr>
              <a:t>Signs, litter, and solid wastes related to gathering removed from roads removed within </a:t>
            </a:r>
            <a:r>
              <a:rPr lang="en-US" b="1" u="sng" dirty="0">
                <a:solidFill>
                  <a:srgbClr val="FF0000"/>
                </a:solidFill>
                <a:latin typeface="Times New Roman"/>
                <a:cs typeface="Times New Roman"/>
              </a:rPr>
              <a:t>one mile</a:t>
            </a:r>
            <a:r>
              <a:rPr lang="en-US" dirty="0">
                <a:latin typeface="Times New Roman"/>
                <a:cs typeface="Times New Roman"/>
              </a:rPr>
              <a:t> of the site</a:t>
            </a:r>
          </a:p>
          <a:p>
            <a:pPr lvl="1"/>
            <a:r>
              <a:rPr lang="en-US" dirty="0"/>
              <a:t>All temporary facilities removed, unless otherwise directed by property owner</a:t>
            </a:r>
          </a:p>
        </p:txBody>
      </p:sp>
      <p:pic>
        <p:nvPicPr>
          <p:cNvPr id="6" name="Picture 5" descr="A group of people in a grassy field&#10;&#10;Description automatically generated">
            <a:extLst>
              <a:ext uri="{FF2B5EF4-FFF2-40B4-BE49-F238E27FC236}">
                <a16:creationId xmlns:a16="http://schemas.microsoft.com/office/drawing/2014/main" id="{0307F532-E2FB-46BD-9E57-DF595D83A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272" y="2354421"/>
            <a:ext cx="4579465" cy="2703001"/>
          </a:xfrm>
          <a:prstGeom prst="rect">
            <a:avLst/>
          </a:prstGeom>
          <a:ln w="28575">
            <a:solidFill>
              <a:schemeClr val="tx1"/>
            </a:solidFill>
          </a:ln>
        </p:spPr>
      </p:pic>
    </p:spTree>
    <p:extLst>
      <p:ext uri="{BB962C8B-B14F-4D97-AF65-F5344CB8AC3E}">
        <p14:creationId xmlns:p14="http://schemas.microsoft.com/office/powerpoint/2010/main" val="416966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E2E4-1BF1-43B3-9433-81797BFB317E}"/>
              </a:ext>
            </a:extLst>
          </p:cNvPr>
          <p:cNvSpPr>
            <a:spLocks noGrp="1"/>
          </p:cNvSpPr>
          <p:nvPr>
            <p:ph type="title"/>
          </p:nvPr>
        </p:nvSpPr>
        <p:spPr/>
        <p:txBody>
          <a:bodyPr>
            <a:normAutofit/>
          </a:bodyPr>
          <a:lstStyle/>
          <a:p>
            <a:pPr algn="ctr"/>
            <a:r>
              <a:rPr lang="en-US" sz="5400" dirty="0"/>
              <a:t>Permit Required (G.S. 130A-253)</a:t>
            </a:r>
          </a:p>
        </p:txBody>
      </p:sp>
      <p:sp>
        <p:nvSpPr>
          <p:cNvPr id="3" name="Content Placeholder 2">
            <a:extLst>
              <a:ext uri="{FF2B5EF4-FFF2-40B4-BE49-F238E27FC236}">
                <a16:creationId xmlns:a16="http://schemas.microsoft.com/office/drawing/2014/main" id="{EF7D75B0-9815-4712-A6F5-C20A2C8A0A99}"/>
              </a:ext>
            </a:extLst>
          </p:cNvPr>
          <p:cNvSpPr>
            <a:spLocks noGrp="1"/>
          </p:cNvSpPr>
          <p:nvPr>
            <p:ph idx="1"/>
          </p:nvPr>
        </p:nvSpPr>
        <p:spPr>
          <a:xfrm>
            <a:off x="838200" y="1737221"/>
            <a:ext cx="8486422" cy="4351338"/>
          </a:xfrm>
        </p:spPr>
        <p:txBody>
          <a:bodyPr vert="horz" lIns="91440" tIns="45720" rIns="91440" bIns="45720" rtlCol="0" anchor="t">
            <a:normAutofit lnSpcReduction="10000"/>
          </a:bodyPr>
          <a:lstStyle/>
          <a:p>
            <a:r>
              <a:rPr lang="en-US" dirty="0"/>
              <a:t>A mass gathering permit:</a:t>
            </a:r>
          </a:p>
          <a:p>
            <a:pPr lvl="1"/>
            <a:r>
              <a:rPr lang="en-US" dirty="0"/>
              <a:t>Is required for each event and is not transferable</a:t>
            </a:r>
          </a:p>
          <a:p>
            <a:pPr lvl="1"/>
            <a:r>
              <a:rPr lang="en-US" dirty="0"/>
              <a:t>May be revoked at any time when in violation of conditions</a:t>
            </a:r>
          </a:p>
          <a:p>
            <a:pPr lvl="1"/>
            <a:r>
              <a:rPr lang="en-US" dirty="0"/>
              <a:t>Expires upon completion of post-gathering cleanup and closure</a:t>
            </a:r>
          </a:p>
          <a:p>
            <a:r>
              <a:rPr lang="en-US" dirty="0">
                <a:latin typeface="Times New Roman"/>
                <a:cs typeface="Times New Roman"/>
              </a:rPr>
              <a:t>For a proposed event, the organizer/promoter must submit an information report about the event to the Health Department within five calendar days</a:t>
            </a:r>
          </a:p>
          <a:p>
            <a:r>
              <a:rPr lang="en-US" dirty="0">
                <a:latin typeface="Times New Roman"/>
                <a:cs typeface="Times New Roman"/>
              </a:rPr>
              <a:t>If deemed a mass gathering, the organizer/promoter must submit an application for a permit at least </a:t>
            </a:r>
            <a:r>
              <a:rPr lang="en-US" b="1" u="sng" dirty="0">
                <a:solidFill>
                  <a:srgbClr val="FF0000"/>
                </a:solidFill>
                <a:latin typeface="Times New Roman"/>
                <a:cs typeface="Times New Roman"/>
              </a:rPr>
              <a:t>30 days</a:t>
            </a:r>
            <a:r>
              <a:rPr lang="en-US" dirty="0">
                <a:latin typeface="Times New Roman"/>
                <a:cs typeface="Times New Roman"/>
              </a:rPr>
              <a:t> prior to the event</a:t>
            </a:r>
          </a:p>
        </p:txBody>
      </p:sp>
      <p:pic>
        <p:nvPicPr>
          <p:cNvPr id="5" name="Picture 4">
            <a:extLst>
              <a:ext uri="{FF2B5EF4-FFF2-40B4-BE49-F238E27FC236}">
                <a16:creationId xmlns:a16="http://schemas.microsoft.com/office/drawing/2014/main" id="{DA8B806F-E126-4C42-BB77-316011A194AE}"/>
              </a:ext>
            </a:extLst>
          </p:cNvPr>
          <p:cNvPicPr>
            <a:picLocks noChangeAspect="1"/>
          </p:cNvPicPr>
          <p:nvPr/>
        </p:nvPicPr>
        <p:blipFill rotWithShape="1">
          <a:blip r:embed="rId3"/>
          <a:srcRect l="18618" r="19420"/>
          <a:stretch/>
        </p:blipFill>
        <p:spPr>
          <a:xfrm>
            <a:off x="9352983" y="1834742"/>
            <a:ext cx="2438307" cy="2947632"/>
          </a:xfrm>
          <a:prstGeom prst="rect">
            <a:avLst/>
          </a:prstGeom>
          <a:ln w="28575">
            <a:solidFill>
              <a:schemeClr val="tx1"/>
            </a:solidFill>
          </a:ln>
        </p:spPr>
      </p:pic>
    </p:spTree>
    <p:extLst>
      <p:ext uri="{BB962C8B-B14F-4D97-AF65-F5344CB8AC3E}">
        <p14:creationId xmlns:p14="http://schemas.microsoft.com/office/powerpoint/2010/main" val="21142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66AE-6156-4EEB-B493-1888DA4A6817}"/>
              </a:ext>
            </a:extLst>
          </p:cNvPr>
          <p:cNvSpPr>
            <a:spLocks noGrp="1"/>
          </p:cNvSpPr>
          <p:nvPr>
            <p:ph type="title"/>
          </p:nvPr>
        </p:nvSpPr>
        <p:spPr/>
        <p:txBody>
          <a:bodyPr>
            <a:normAutofit/>
          </a:bodyPr>
          <a:lstStyle/>
          <a:p>
            <a:pPr algn="ctr"/>
            <a:r>
              <a:rPr lang="en-US" sz="5400" dirty="0"/>
              <a:t>Noise Level at Perimeter (.1422)</a:t>
            </a:r>
          </a:p>
        </p:txBody>
      </p:sp>
      <p:sp>
        <p:nvSpPr>
          <p:cNvPr id="3" name="Content Placeholder 2">
            <a:extLst>
              <a:ext uri="{FF2B5EF4-FFF2-40B4-BE49-F238E27FC236}">
                <a16:creationId xmlns:a16="http://schemas.microsoft.com/office/drawing/2014/main" id="{48212896-D339-45F3-A204-7A8500A6DCFB}"/>
              </a:ext>
            </a:extLst>
          </p:cNvPr>
          <p:cNvSpPr>
            <a:spLocks noGrp="1"/>
          </p:cNvSpPr>
          <p:nvPr>
            <p:ph idx="1"/>
          </p:nvPr>
        </p:nvSpPr>
        <p:spPr>
          <a:xfrm>
            <a:off x="838200" y="1737221"/>
            <a:ext cx="5788378" cy="4351338"/>
          </a:xfrm>
        </p:spPr>
        <p:txBody>
          <a:bodyPr/>
          <a:lstStyle/>
          <a:p>
            <a:r>
              <a:rPr lang="en-US" sz="3200" dirty="0"/>
              <a:t>Plans submitted with application certifying:</a:t>
            </a:r>
          </a:p>
          <a:p>
            <a:pPr lvl="1"/>
            <a:r>
              <a:rPr lang="en-US" sz="2800" dirty="0"/>
              <a:t>Noise level at the perimeter of the site no more than </a:t>
            </a:r>
            <a:r>
              <a:rPr lang="en-US" sz="2800" b="1" u="sng" dirty="0">
                <a:solidFill>
                  <a:srgbClr val="FF0000"/>
                </a:solidFill>
              </a:rPr>
              <a:t>70 decibels</a:t>
            </a:r>
            <a:r>
              <a:rPr lang="en-US" sz="2800" dirty="0"/>
              <a:t> on the A scale of a certified sound level meter</a:t>
            </a:r>
          </a:p>
          <a:p>
            <a:pPr lvl="1"/>
            <a:r>
              <a:rPr lang="en-US" sz="2800" dirty="0"/>
              <a:t>Signed statement certifying that noise level limit will not be exceeded</a:t>
            </a:r>
          </a:p>
        </p:txBody>
      </p:sp>
      <p:pic>
        <p:nvPicPr>
          <p:cNvPr id="6" name="Picture 5" descr="A picture containing outdoor, person, green, sitting&#10;&#10;Description automatically generated">
            <a:extLst>
              <a:ext uri="{FF2B5EF4-FFF2-40B4-BE49-F238E27FC236}">
                <a16:creationId xmlns:a16="http://schemas.microsoft.com/office/drawing/2014/main" id="{1B3000E2-3446-4CD6-8C87-565471EB2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770" y="2012703"/>
            <a:ext cx="4647696" cy="3375323"/>
          </a:xfrm>
          <a:prstGeom prst="rect">
            <a:avLst/>
          </a:prstGeom>
          <a:ln w="28575">
            <a:solidFill>
              <a:schemeClr val="tx1"/>
            </a:solidFill>
          </a:ln>
        </p:spPr>
      </p:pic>
    </p:spTree>
    <p:extLst>
      <p:ext uri="{BB962C8B-B14F-4D97-AF65-F5344CB8AC3E}">
        <p14:creationId xmlns:p14="http://schemas.microsoft.com/office/powerpoint/2010/main" val="133836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52D4-4074-4153-9E54-57E96612DBA0}"/>
              </a:ext>
            </a:extLst>
          </p:cNvPr>
          <p:cNvSpPr>
            <a:spLocks noGrp="1"/>
          </p:cNvSpPr>
          <p:nvPr>
            <p:ph type="title"/>
          </p:nvPr>
        </p:nvSpPr>
        <p:spPr/>
        <p:txBody>
          <a:bodyPr>
            <a:normAutofit/>
          </a:bodyPr>
          <a:lstStyle/>
          <a:p>
            <a:pPr algn="ctr"/>
            <a:r>
              <a:rPr lang="en-US" sz="5400" dirty="0"/>
              <a:t>Lighting (.1423)</a:t>
            </a:r>
          </a:p>
        </p:txBody>
      </p:sp>
      <p:sp>
        <p:nvSpPr>
          <p:cNvPr id="3" name="Content Placeholder 2">
            <a:extLst>
              <a:ext uri="{FF2B5EF4-FFF2-40B4-BE49-F238E27FC236}">
                <a16:creationId xmlns:a16="http://schemas.microsoft.com/office/drawing/2014/main" id="{B50529B0-0C23-4A37-91D8-C77411AAD8E0}"/>
              </a:ext>
            </a:extLst>
          </p:cNvPr>
          <p:cNvSpPr>
            <a:spLocks noGrp="1"/>
          </p:cNvSpPr>
          <p:nvPr>
            <p:ph idx="1"/>
          </p:nvPr>
        </p:nvSpPr>
        <p:spPr>
          <a:xfrm>
            <a:off x="838200" y="1737221"/>
            <a:ext cx="5381978" cy="4351338"/>
          </a:xfrm>
        </p:spPr>
        <p:txBody>
          <a:bodyPr>
            <a:normAutofit/>
          </a:bodyPr>
          <a:lstStyle/>
          <a:p>
            <a:r>
              <a:rPr lang="en-US" sz="3600" dirty="0"/>
              <a:t>Application shall be accompanied by detailed plans for lighting designed to illuminate the site</a:t>
            </a:r>
          </a:p>
        </p:txBody>
      </p:sp>
      <p:pic>
        <p:nvPicPr>
          <p:cNvPr id="8" name="Picture 7" descr="A group of people on a stage in front of a crowd&#10;&#10;Description automatically generated">
            <a:extLst>
              <a:ext uri="{FF2B5EF4-FFF2-40B4-BE49-F238E27FC236}">
                <a16:creationId xmlns:a16="http://schemas.microsoft.com/office/drawing/2014/main" id="{D9919944-3965-49BD-84F2-DC5FE2D05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696" y="1830102"/>
            <a:ext cx="4863682" cy="3647761"/>
          </a:xfrm>
          <a:prstGeom prst="rect">
            <a:avLst/>
          </a:prstGeom>
          <a:ln w="28575">
            <a:solidFill>
              <a:schemeClr val="tx1"/>
            </a:solidFill>
          </a:ln>
        </p:spPr>
      </p:pic>
    </p:spTree>
    <p:extLst>
      <p:ext uri="{BB962C8B-B14F-4D97-AF65-F5344CB8AC3E}">
        <p14:creationId xmlns:p14="http://schemas.microsoft.com/office/powerpoint/2010/main" val="3736514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96D9-6F24-4413-9066-13D8380D3C5E}"/>
              </a:ext>
            </a:extLst>
          </p:cNvPr>
          <p:cNvSpPr>
            <a:spLocks noGrp="1"/>
          </p:cNvSpPr>
          <p:nvPr>
            <p:ph type="title"/>
          </p:nvPr>
        </p:nvSpPr>
        <p:spPr/>
        <p:txBody>
          <a:bodyPr>
            <a:normAutofit/>
          </a:bodyPr>
          <a:lstStyle/>
          <a:p>
            <a:pPr algn="ctr"/>
            <a:r>
              <a:rPr lang="en-US" sz="5400" dirty="0"/>
              <a:t>Signs (.1424)</a:t>
            </a:r>
          </a:p>
        </p:txBody>
      </p:sp>
      <p:sp>
        <p:nvSpPr>
          <p:cNvPr id="3" name="Content Placeholder 2">
            <a:extLst>
              <a:ext uri="{FF2B5EF4-FFF2-40B4-BE49-F238E27FC236}">
                <a16:creationId xmlns:a16="http://schemas.microsoft.com/office/drawing/2014/main" id="{836A998F-B910-4490-950F-5DCBB906621F}"/>
              </a:ext>
            </a:extLst>
          </p:cNvPr>
          <p:cNvSpPr>
            <a:spLocks noGrp="1"/>
          </p:cNvSpPr>
          <p:nvPr>
            <p:ph idx="1"/>
          </p:nvPr>
        </p:nvSpPr>
        <p:spPr>
          <a:xfrm>
            <a:off x="838200" y="1737221"/>
            <a:ext cx="5257800" cy="4351338"/>
          </a:xfrm>
        </p:spPr>
        <p:txBody>
          <a:bodyPr/>
          <a:lstStyle/>
          <a:p>
            <a:r>
              <a:rPr lang="en-US" sz="3200" dirty="0"/>
              <a:t>Signs posted for locations of:</a:t>
            </a:r>
          </a:p>
          <a:p>
            <a:pPr lvl="1"/>
            <a:r>
              <a:rPr lang="en-US" sz="2800" dirty="0"/>
              <a:t>Toilet facilities</a:t>
            </a:r>
          </a:p>
          <a:p>
            <a:pPr lvl="1"/>
            <a:r>
              <a:rPr lang="en-US" sz="2800" dirty="0"/>
              <a:t>Water supply outlets</a:t>
            </a:r>
          </a:p>
          <a:p>
            <a:pPr lvl="1"/>
            <a:r>
              <a:rPr lang="en-US" sz="2800" dirty="0"/>
              <a:t>Solid waste receptacles</a:t>
            </a:r>
          </a:p>
          <a:p>
            <a:pPr lvl="1"/>
            <a:r>
              <a:rPr lang="en-US" sz="2800" dirty="0"/>
              <a:t>Food stands</a:t>
            </a:r>
          </a:p>
          <a:p>
            <a:pPr lvl="1"/>
            <a:r>
              <a:rPr lang="en-US" sz="2800" dirty="0"/>
              <a:t>First aid facilities</a:t>
            </a:r>
          </a:p>
          <a:p>
            <a:pPr lvl="1"/>
            <a:r>
              <a:rPr lang="en-US" sz="2800" dirty="0"/>
              <a:t>Command post</a:t>
            </a:r>
          </a:p>
          <a:p>
            <a:endParaRPr lang="en-US" dirty="0"/>
          </a:p>
        </p:txBody>
      </p:sp>
      <p:pic>
        <p:nvPicPr>
          <p:cNvPr id="6" name="Picture 5" descr="A close up of a sign&#10;&#10;Description automatically generated">
            <a:extLst>
              <a:ext uri="{FF2B5EF4-FFF2-40B4-BE49-F238E27FC236}">
                <a16:creationId xmlns:a16="http://schemas.microsoft.com/office/drawing/2014/main" id="{83D11587-29D6-4CAD-8251-63611E34036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148" r="7901"/>
          <a:stretch/>
        </p:blipFill>
        <p:spPr>
          <a:xfrm>
            <a:off x="9745188" y="3611211"/>
            <a:ext cx="1608612" cy="2184400"/>
          </a:xfrm>
          <a:prstGeom prst="rect">
            <a:avLst/>
          </a:prstGeom>
        </p:spPr>
      </p:pic>
      <p:pic>
        <p:nvPicPr>
          <p:cNvPr id="9" name="Picture 8" descr="A close up of a sign&#10;&#10;Description automatically generated">
            <a:extLst>
              <a:ext uri="{FF2B5EF4-FFF2-40B4-BE49-F238E27FC236}">
                <a16:creationId xmlns:a16="http://schemas.microsoft.com/office/drawing/2014/main" id="{71C0DB5A-5DCB-4208-9CEE-2F4B3645E81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86331" y="3611211"/>
            <a:ext cx="2438409" cy="2438409"/>
          </a:xfrm>
          <a:prstGeom prst="rect">
            <a:avLst/>
          </a:prstGeom>
        </p:spPr>
      </p:pic>
      <p:pic>
        <p:nvPicPr>
          <p:cNvPr id="12" name="Picture 11" descr="A close up of a sign&#10;&#10;Description automatically generated">
            <a:extLst>
              <a:ext uri="{FF2B5EF4-FFF2-40B4-BE49-F238E27FC236}">
                <a16:creationId xmlns:a16="http://schemas.microsoft.com/office/drawing/2014/main" id="{EC6CFBCC-3710-4898-9D68-9B19B205EEB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368558" y="1502434"/>
            <a:ext cx="3663958" cy="2026627"/>
          </a:xfrm>
          <a:prstGeom prst="rect">
            <a:avLst/>
          </a:prstGeom>
        </p:spPr>
      </p:pic>
    </p:spTree>
    <p:extLst>
      <p:ext uri="{BB962C8B-B14F-4D97-AF65-F5344CB8AC3E}">
        <p14:creationId xmlns:p14="http://schemas.microsoft.com/office/powerpoint/2010/main" val="2101644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EC02D-2E43-4AB6-8360-2EA80A7A22DD}"/>
              </a:ext>
            </a:extLst>
          </p:cNvPr>
          <p:cNvSpPr>
            <a:spLocks noGrp="1"/>
          </p:cNvSpPr>
          <p:nvPr>
            <p:ph idx="1"/>
          </p:nvPr>
        </p:nvSpPr>
        <p:spPr>
          <a:xfrm>
            <a:off x="838200" y="755373"/>
            <a:ext cx="10515600" cy="5421589"/>
          </a:xfrm>
        </p:spPr>
        <p:txBody>
          <a:bodyPr vert="horz" lIns="91440" tIns="45720" rIns="91440" bIns="45720" rtlCol="0" anchor="t">
            <a:normAutofit/>
          </a:bodyPr>
          <a:lstStyle/>
          <a:p>
            <a:pPr marL="0" indent="0" algn="ctr">
              <a:buNone/>
            </a:pPr>
            <a:r>
              <a:rPr lang="en-US" sz="9600" dirty="0"/>
              <a:t>End of Presentation</a:t>
            </a:r>
          </a:p>
          <a:p>
            <a:pPr marL="0" indent="0" algn="ctr">
              <a:buNone/>
            </a:pPr>
            <a:endParaRPr lang="en-US" sz="5400" dirty="0"/>
          </a:p>
          <a:p>
            <a:pPr marL="0" indent="0" algn="ctr">
              <a:buNone/>
            </a:pPr>
            <a:r>
              <a:rPr lang="en-US" sz="5400" dirty="0">
                <a:latin typeface="Times New Roman"/>
                <a:cs typeface="Times New Roman"/>
              </a:rPr>
              <a:t>If you have questions about this presentation, please contact your Regional Specialist.</a:t>
            </a:r>
            <a:endParaRPr lang="en-US"/>
          </a:p>
        </p:txBody>
      </p:sp>
    </p:spTree>
    <p:extLst>
      <p:ext uri="{BB962C8B-B14F-4D97-AF65-F5344CB8AC3E}">
        <p14:creationId xmlns:p14="http://schemas.microsoft.com/office/powerpoint/2010/main" val="55699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7FBD-3502-41EB-B036-43AFAFE7ECC1}"/>
              </a:ext>
            </a:extLst>
          </p:cNvPr>
          <p:cNvSpPr>
            <a:spLocks noGrp="1"/>
          </p:cNvSpPr>
          <p:nvPr>
            <p:ph type="title"/>
          </p:nvPr>
        </p:nvSpPr>
        <p:spPr/>
        <p:txBody>
          <a:bodyPr/>
          <a:lstStyle/>
          <a:p>
            <a:pPr algn="ctr"/>
            <a:r>
              <a:rPr lang="en-US" dirty="0"/>
              <a:t>Application for Permit (G.S. 130A-254)</a:t>
            </a:r>
          </a:p>
        </p:txBody>
      </p:sp>
      <p:sp>
        <p:nvSpPr>
          <p:cNvPr id="3" name="Content Placeholder 2">
            <a:extLst>
              <a:ext uri="{FF2B5EF4-FFF2-40B4-BE49-F238E27FC236}">
                <a16:creationId xmlns:a16="http://schemas.microsoft.com/office/drawing/2014/main" id="{C5136DCC-AEED-47DD-B7F3-27532B7FF85C}"/>
              </a:ext>
            </a:extLst>
          </p:cNvPr>
          <p:cNvSpPr>
            <a:spLocks noGrp="1"/>
          </p:cNvSpPr>
          <p:nvPr>
            <p:ph idx="1"/>
          </p:nvPr>
        </p:nvSpPr>
        <p:spPr>
          <a:xfrm>
            <a:off x="838200" y="1579177"/>
            <a:ext cx="7493000" cy="4351338"/>
          </a:xfrm>
        </p:spPr>
        <p:txBody>
          <a:bodyPr vert="horz" lIns="91440" tIns="45720" rIns="91440" bIns="45720" rtlCol="0" anchor="t">
            <a:normAutofit lnSpcReduction="10000"/>
          </a:bodyPr>
          <a:lstStyle/>
          <a:p>
            <a:r>
              <a:rPr lang="en-US" dirty="0"/>
              <a:t>Application for a permit:</a:t>
            </a:r>
          </a:p>
          <a:p>
            <a:pPr lvl="1"/>
            <a:r>
              <a:rPr lang="en-US" dirty="0"/>
              <a:t>Submitted to the Health Department at least </a:t>
            </a:r>
            <a:r>
              <a:rPr lang="en-US" b="1" u="sng" dirty="0">
                <a:solidFill>
                  <a:srgbClr val="FF0000"/>
                </a:solidFill>
              </a:rPr>
              <a:t>30 days</a:t>
            </a:r>
            <a:r>
              <a:rPr lang="en-US" dirty="0"/>
              <a:t> prior to the event</a:t>
            </a:r>
          </a:p>
          <a:p>
            <a:pPr lvl="1"/>
            <a:r>
              <a:rPr lang="en-US" dirty="0"/>
              <a:t>Fee cannot exceed $100</a:t>
            </a:r>
          </a:p>
          <a:p>
            <a:pPr lvl="1"/>
            <a:r>
              <a:rPr lang="en-US" dirty="0"/>
              <a:t>Applicant/organizer information</a:t>
            </a:r>
          </a:p>
          <a:p>
            <a:pPr lvl="1"/>
            <a:r>
              <a:rPr lang="en-US" dirty="0"/>
              <a:t>Dates/times of the event</a:t>
            </a:r>
          </a:p>
          <a:p>
            <a:pPr lvl="1"/>
            <a:r>
              <a:rPr lang="en-US" dirty="0"/>
              <a:t>Map of area used (to scale) with required amenities located</a:t>
            </a:r>
          </a:p>
          <a:p>
            <a:pPr lvl="1"/>
            <a:r>
              <a:rPr lang="en-US" dirty="0"/>
              <a:t>Any other plans or information required by the Health Department</a:t>
            </a:r>
          </a:p>
          <a:p>
            <a:r>
              <a:rPr lang="en-US" dirty="0">
                <a:latin typeface="Times New Roman"/>
                <a:cs typeface="Times New Roman"/>
              </a:rPr>
              <a:t>Separate charges possible for cost of additional resources (police/fire services)</a:t>
            </a:r>
            <a:endParaRPr lang="en-US" dirty="0"/>
          </a:p>
          <a:p>
            <a:pPr lvl="1"/>
            <a:endParaRPr lang="en-US" dirty="0"/>
          </a:p>
        </p:txBody>
      </p:sp>
      <p:pic>
        <p:nvPicPr>
          <p:cNvPr id="5" name="Picture 4">
            <a:extLst>
              <a:ext uri="{FF2B5EF4-FFF2-40B4-BE49-F238E27FC236}">
                <a16:creationId xmlns:a16="http://schemas.microsoft.com/office/drawing/2014/main" id="{5DEC1539-4377-44E2-A69E-4085C4E4F868}"/>
              </a:ext>
            </a:extLst>
          </p:cNvPr>
          <p:cNvPicPr>
            <a:picLocks noChangeAspect="1"/>
          </p:cNvPicPr>
          <p:nvPr/>
        </p:nvPicPr>
        <p:blipFill rotWithShape="1">
          <a:blip r:embed="rId3"/>
          <a:srcRect l="14247" r="8321"/>
          <a:stretch/>
        </p:blipFill>
        <p:spPr>
          <a:xfrm>
            <a:off x="8968019" y="2007481"/>
            <a:ext cx="2501492" cy="3230563"/>
          </a:xfrm>
          <a:prstGeom prst="rect">
            <a:avLst/>
          </a:prstGeom>
          <a:ln w="28575">
            <a:solidFill>
              <a:schemeClr val="tx1"/>
            </a:solidFill>
          </a:ln>
        </p:spPr>
      </p:pic>
    </p:spTree>
    <p:extLst>
      <p:ext uri="{BB962C8B-B14F-4D97-AF65-F5344CB8AC3E}">
        <p14:creationId xmlns:p14="http://schemas.microsoft.com/office/powerpoint/2010/main" val="259313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DAFC-DCC2-4A6F-AEBB-839DE0319C0C}"/>
              </a:ext>
            </a:extLst>
          </p:cNvPr>
          <p:cNvSpPr>
            <a:spLocks noGrp="1"/>
          </p:cNvSpPr>
          <p:nvPr>
            <p:ph type="title"/>
          </p:nvPr>
        </p:nvSpPr>
        <p:spPr/>
        <p:txBody>
          <a:bodyPr/>
          <a:lstStyle/>
          <a:p>
            <a:pPr algn="ctr"/>
            <a:r>
              <a:rPr lang="en-US" dirty="0"/>
              <a:t>Provisional Permit; Performance Bond; Liability Insurance (G.S. 130A-255) </a:t>
            </a:r>
          </a:p>
        </p:txBody>
      </p:sp>
      <p:sp>
        <p:nvSpPr>
          <p:cNvPr id="3" name="Content Placeholder 2">
            <a:extLst>
              <a:ext uri="{FF2B5EF4-FFF2-40B4-BE49-F238E27FC236}">
                <a16:creationId xmlns:a16="http://schemas.microsoft.com/office/drawing/2014/main" id="{3D528714-FA63-4338-B11E-B328888B49BF}"/>
              </a:ext>
            </a:extLst>
          </p:cNvPr>
          <p:cNvSpPr>
            <a:spLocks noGrp="1"/>
          </p:cNvSpPr>
          <p:nvPr>
            <p:ph idx="1"/>
          </p:nvPr>
        </p:nvSpPr>
        <p:spPr>
          <a:xfrm>
            <a:off x="838200" y="1845073"/>
            <a:ext cx="7686738" cy="4351338"/>
          </a:xfrm>
        </p:spPr>
        <p:txBody>
          <a:bodyPr vert="horz" lIns="91440" tIns="45720" rIns="91440" bIns="45720" rtlCol="0" anchor="t">
            <a:normAutofit/>
          </a:bodyPr>
          <a:lstStyle/>
          <a:p>
            <a:r>
              <a:rPr lang="en-US" dirty="0"/>
              <a:t>Application reviewed within </a:t>
            </a:r>
            <a:r>
              <a:rPr lang="en-US" b="1" u="sng" dirty="0">
                <a:solidFill>
                  <a:srgbClr val="FF0000"/>
                </a:solidFill>
              </a:rPr>
              <a:t>15 days</a:t>
            </a:r>
            <a:r>
              <a:rPr lang="en-US" dirty="0"/>
              <a:t> of receipt</a:t>
            </a:r>
          </a:p>
          <a:p>
            <a:r>
              <a:rPr lang="en-US" dirty="0"/>
              <a:t>Provisional permit issued if applicant will likely meet the requirements for a mass gathering</a:t>
            </a:r>
          </a:p>
          <a:p>
            <a:r>
              <a:rPr lang="en-US" dirty="0"/>
              <a:t>Once provisional permit issued:</a:t>
            </a:r>
          </a:p>
          <a:p>
            <a:pPr lvl="1"/>
            <a:r>
              <a:rPr lang="en-US" dirty="0">
                <a:latin typeface="Times New Roman"/>
                <a:cs typeface="Times New Roman"/>
              </a:rPr>
              <a:t>Applicant secures a performance bond within </a:t>
            </a:r>
            <a:r>
              <a:rPr lang="en-US" b="1" u="sng" dirty="0">
                <a:solidFill>
                  <a:srgbClr val="FF0000"/>
                </a:solidFill>
                <a:latin typeface="Times New Roman"/>
                <a:cs typeface="Times New Roman"/>
              </a:rPr>
              <a:t>five days</a:t>
            </a:r>
            <a:r>
              <a:rPr lang="en-US" dirty="0">
                <a:solidFill>
                  <a:srgbClr val="FF0000"/>
                </a:solidFill>
                <a:latin typeface="Times New Roman"/>
                <a:cs typeface="Times New Roman"/>
              </a:rPr>
              <a:t> </a:t>
            </a:r>
            <a:r>
              <a:rPr lang="en-US" dirty="0">
                <a:latin typeface="Times New Roman"/>
                <a:cs typeface="Times New Roman"/>
              </a:rPr>
              <a:t>for $5,000 for up to 10,000 people, additional $1,000 for each additional 5,000 people or fraction thereof</a:t>
            </a:r>
          </a:p>
          <a:p>
            <a:pPr lvl="1"/>
            <a:r>
              <a:rPr lang="en-US" dirty="0"/>
              <a:t>Applicant provides evidence of public liability/property damage insurance at a reasonable amount, not to exceed $1 million</a:t>
            </a:r>
          </a:p>
        </p:txBody>
      </p:sp>
      <p:pic>
        <p:nvPicPr>
          <p:cNvPr id="5" name="Picture 4">
            <a:extLst>
              <a:ext uri="{FF2B5EF4-FFF2-40B4-BE49-F238E27FC236}">
                <a16:creationId xmlns:a16="http://schemas.microsoft.com/office/drawing/2014/main" id="{2087C31A-3066-4AE9-A2D3-869A2388159A}"/>
              </a:ext>
            </a:extLst>
          </p:cNvPr>
          <p:cNvPicPr>
            <a:picLocks noChangeAspect="1"/>
          </p:cNvPicPr>
          <p:nvPr/>
        </p:nvPicPr>
        <p:blipFill>
          <a:blip r:embed="rId3"/>
          <a:stretch>
            <a:fillRect/>
          </a:stretch>
        </p:blipFill>
        <p:spPr>
          <a:xfrm>
            <a:off x="8590999" y="2494361"/>
            <a:ext cx="3403485" cy="2261483"/>
          </a:xfrm>
          <a:prstGeom prst="rect">
            <a:avLst/>
          </a:prstGeom>
          <a:ln w="28575">
            <a:solidFill>
              <a:schemeClr val="tx1"/>
            </a:solidFill>
          </a:ln>
        </p:spPr>
      </p:pic>
    </p:spTree>
    <p:extLst>
      <p:ext uri="{BB962C8B-B14F-4D97-AF65-F5344CB8AC3E}">
        <p14:creationId xmlns:p14="http://schemas.microsoft.com/office/powerpoint/2010/main" val="112627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EBC0-62CB-4109-9574-BA076E54D110}"/>
              </a:ext>
            </a:extLst>
          </p:cNvPr>
          <p:cNvSpPr>
            <a:spLocks noGrp="1"/>
          </p:cNvSpPr>
          <p:nvPr>
            <p:ph type="title"/>
          </p:nvPr>
        </p:nvSpPr>
        <p:spPr/>
        <p:txBody>
          <a:bodyPr/>
          <a:lstStyle/>
          <a:p>
            <a:pPr algn="ctr"/>
            <a:r>
              <a:rPr lang="en-US" dirty="0"/>
              <a:t>Issuance of Permit; Revocation; Forfeiture of Bond; Cancellation (G.S. 130A-256)</a:t>
            </a:r>
          </a:p>
        </p:txBody>
      </p:sp>
      <p:sp>
        <p:nvSpPr>
          <p:cNvPr id="3" name="Content Placeholder 2">
            <a:extLst>
              <a:ext uri="{FF2B5EF4-FFF2-40B4-BE49-F238E27FC236}">
                <a16:creationId xmlns:a16="http://schemas.microsoft.com/office/drawing/2014/main" id="{F02D3658-443E-4056-A2DF-B28F9A5F05FA}"/>
              </a:ext>
            </a:extLst>
          </p:cNvPr>
          <p:cNvSpPr>
            <a:spLocks noGrp="1"/>
          </p:cNvSpPr>
          <p:nvPr>
            <p:ph idx="1"/>
          </p:nvPr>
        </p:nvSpPr>
        <p:spPr>
          <a:xfrm>
            <a:off x="838200" y="1881585"/>
            <a:ext cx="9129889" cy="4351338"/>
          </a:xfrm>
        </p:spPr>
        <p:txBody>
          <a:bodyPr vert="horz" lIns="91440" tIns="45720" rIns="91440" bIns="45720" rtlCol="0" anchor="t">
            <a:normAutofit/>
          </a:bodyPr>
          <a:lstStyle/>
          <a:p>
            <a:r>
              <a:rPr lang="en-US" dirty="0">
                <a:latin typeface="Times New Roman"/>
                <a:cs typeface="Times New Roman"/>
              </a:rPr>
              <a:t>Inspection conducted at least </a:t>
            </a:r>
            <a:r>
              <a:rPr lang="en-US" b="1" u="sng" dirty="0">
                <a:solidFill>
                  <a:srgbClr val="FF0000"/>
                </a:solidFill>
                <a:latin typeface="Times New Roman"/>
                <a:cs typeface="Times New Roman"/>
              </a:rPr>
              <a:t>five days</a:t>
            </a:r>
            <a:r>
              <a:rPr lang="en-US" dirty="0">
                <a:latin typeface="Times New Roman"/>
                <a:cs typeface="Times New Roman"/>
              </a:rPr>
              <a:t> prior to the event</a:t>
            </a:r>
          </a:p>
          <a:p>
            <a:r>
              <a:rPr lang="en-US" dirty="0"/>
              <a:t>Permit issued if:</a:t>
            </a:r>
          </a:p>
          <a:p>
            <a:pPr lvl="1"/>
            <a:r>
              <a:rPr lang="en-US" dirty="0"/>
              <a:t>Required facilities in place</a:t>
            </a:r>
          </a:p>
          <a:p>
            <a:pPr lvl="1"/>
            <a:r>
              <a:rPr lang="en-US" dirty="0"/>
              <a:t>Arrangements for required service satisfactory</a:t>
            </a:r>
          </a:p>
          <a:p>
            <a:pPr lvl="1"/>
            <a:r>
              <a:rPr lang="en-US" dirty="0"/>
              <a:t>Fees for additional services paid</a:t>
            </a:r>
          </a:p>
          <a:p>
            <a:r>
              <a:rPr lang="en-US" dirty="0"/>
              <a:t>Provisional permit revoked and new permit denied if requirements listed above have not been met</a:t>
            </a:r>
          </a:p>
          <a:p>
            <a:r>
              <a:rPr lang="en-US" dirty="0"/>
              <a:t>If permit is revoked before or during the event, organizer must immediately announce the cancellation of the event</a:t>
            </a:r>
          </a:p>
          <a:p>
            <a:endParaRPr lang="en-US" dirty="0"/>
          </a:p>
          <a:p>
            <a:endParaRPr lang="en-US" dirty="0"/>
          </a:p>
        </p:txBody>
      </p:sp>
    </p:spTree>
    <p:extLst>
      <p:ext uri="{BB962C8B-B14F-4D97-AF65-F5344CB8AC3E}">
        <p14:creationId xmlns:p14="http://schemas.microsoft.com/office/powerpoint/2010/main" val="113872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EBC0-62CB-4109-9574-BA076E54D110}"/>
              </a:ext>
            </a:extLst>
          </p:cNvPr>
          <p:cNvSpPr>
            <a:spLocks noGrp="1"/>
          </p:cNvSpPr>
          <p:nvPr>
            <p:ph type="title"/>
          </p:nvPr>
        </p:nvSpPr>
        <p:spPr/>
        <p:txBody>
          <a:bodyPr/>
          <a:lstStyle/>
          <a:p>
            <a:pPr algn="ctr"/>
            <a:r>
              <a:rPr lang="en-US" dirty="0"/>
              <a:t>Issuance of Permit; Revocation; Forfeiture of Bond; Cancellation (G.S. 130A-256)</a:t>
            </a:r>
          </a:p>
        </p:txBody>
      </p:sp>
      <p:sp>
        <p:nvSpPr>
          <p:cNvPr id="3" name="Content Placeholder 2">
            <a:extLst>
              <a:ext uri="{FF2B5EF4-FFF2-40B4-BE49-F238E27FC236}">
                <a16:creationId xmlns:a16="http://schemas.microsoft.com/office/drawing/2014/main" id="{F02D3658-443E-4056-A2DF-B28F9A5F05FA}"/>
              </a:ext>
            </a:extLst>
          </p:cNvPr>
          <p:cNvSpPr>
            <a:spLocks noGrp="1"/>
          </p:cNvSpPr>
          <p:nvPr>
            <p:ph idx="1"/>
          </p:nvPr>
        </p:nvSpPr>
        <p:spPr>
          <a:xfrm>
            <a:off x="838200" y="1690688"/>
            <a:ext cx="6522156" cy="4351338"/>
          </a:xfrm>
        </p:spPr>
        <p:txBody>
          <a:bodyPr/>
          <a:lstStyle/>
          <a:p>
            <a:r>
              <a:rPr lang="en-US" dirty="0"/>
              <a:t>For cancelled events:</a:t>
            </a:r>
          </a:p>
          <a:p>
            <a:pPr lvl="1"/>
            <a:r>
              <a:rPr lang="en-US" dirty="0"/>
              <a:t>Permittee makes necessary arrangements for people that may attend the event no matter what</a:t>
            </a:r>
          </a:p>
          <a:p>
            <a:pPr lvl="1"/>
            <a:r>
              <a:rPr lang="en-US" dirty="0"/>
              <a:t>Includes providing safe/sanitary conditions and site cleanup</a:t>
            </a:r>
          </a:p>
          <a:p>
            <a:pPr lvl="1"/>
            <a:r>
              <a:rPr lang="en-US" dirty="0"/>
              <a:t>If permittee fails to make these arrangements, the agency will implement provisions to protect the public health and safety</a:t>
            </a:r>
          </a:p>
          <a:p>
            <a:pPr lvl="1"/>
            <a:r>
              <a:rPr lang="en-US" dirty="0"/>
              <a:t>The agency will seek reimbursement for services provided through the performance bond using the court system</a:t>
            </a:r>
          </a:p>
          <a:p>
            <a:endParaRPr lang="en-US" dirty="0"/>
          </a:p>
          <a:p>
            <a:endParaRPr lang="en-US" dirty="0"/>
          </a:p>
        </p:txBody>
      </p:sp>
      <p:pic>
        <p:nvPicPr>
          <p:cNvPr id="5" name="Picture 4">
            <a:extLst>
              <a:ext uri="{FF2B5EF4-FFF2-40B4-BE49-F238E27FC236}">
                <a16:creationId xmlns:a16="http://schemas.microsoft.com/office/drawing/2014/main" id="{D5841A20-E247-4AA4-868A-9EADC5363CF4}"/>
              </a:ext>
            </a:extLst>
          </p:cNvPr>
          <p:cNvPicPr>
            <a:picLocks noChangeAspect="1"/>
          </p:cNvPicPr>
          <p:nvPr/>
        </p:nvPicPr>
        <p:blipFill>
          <a:blip r:embed="rId3"/>
          <a:stretch>
            <a:fillRect/>
          </a:stretch>
        </p:blipFill>
        <p:spPr>
          <a:xfrm>
            <a:off x="7696023" y="2221266"/>
            <a:ext cx="4006360" cy="3000903"/>
          </a:xfrm>
          <a:prstGeom prst="rect">
            <a:avLst/>
          </a:prstGeom>
        </p:spPr>
      </p:pic>
    </p:spTree>
    <p:extLst>
      <p:ext uri="{BB962C8B-B14F-4D97-AF65-F5344CB8AC3E}">
        <p14:creationId xmlns:p14="http://schemas.microsoft.com/office/powerpoint/2010/main" val="3407598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1A14-E617-4FC7-97A2-ADD249B01C43}"/>
              </a:ext>
            </a:extLst>
          </p:cNvPr>
          <p:cNvSpPr>
            <a:spLocks noGrp="1"/>
          </p:cNvSpPr>
          <p:nvPr>
            <p:ph type="title"/>
          </p:nvPr>
        </p:nvSpPr>
        <p:spPr/>
        <p:txBody>
          <a:bodyPr>
            <a:normAutofit/>
          </a:bodyPr>
          <a:lstStyle/>
          <a:p>
            <a:pPr algn="ctr"/>
            <a:r>
              <a:rPr lang="en-US" sz="5400" dirty="0"/>
              <a:t>Activity Area (.1404)</a:t>
            </a:r>
          </a:p>
        </p:txBody>
      </p:sp>
      <p:sp>
        <p:nvSpPr>
          <p:cNvPr id="3" name="Content Placeholder 2">
            <a:extLst>
              <a:ext uri="{FF2B5EF4-FFF2-40B4-BE49-F238E27FC236}">
                <a16:creationId xmlns:a16="http://schemas.microsoft.com/office/drawing/2014/main" id="{EFD2F576-20BB-4A75-A2F8-600413E6657E}"/>
              </a:ext>
            </a:extLst>
          </p:cNvPr>
          <p:cNvSpPr>
            <a:spLocks noGrp="1"/>
          </p:cNvSpPr>
          <p:nvPr>
            <p:ph idx="1"/>
          </p:nvPr>
        </p:nvSpPr>
        <p:spPr>
          <a:xfrm>
            <a:off x="838200" y="1737221"/>
            <a:ext cx="5043311" cy="4351338"/>
          </a:xfrm>
        </p:spPr>
        <p:txBody>
          <a:bodyPr vert="horz" lIns="91440" tIns="45720" rIns="91440" bIns="45720" rtlCol="0" anchor="t">
            <a:normAutofit/>
          </a:bodyPr>
          <a:lstStyle/>
          <a:p>
            <a:r>
              <a:rPr lang="en-US" dirty="0">
                <a:latin typeface="Times New Roman"/>
                <a:cs typeface="Times New Roman"/>
              </a:rPr>
              <a:t>Sufficiently sized to accommodate the estimated number of persons reasonably expected to attend any one time</a:t>
            </a:r>
          </a:p>
          <a:p>
            <a:r>
              <a:rPr lang="en-US" dirty="0"/>
              <a:t>Activity area is in addition to the areas for parking, camping, and the command post</a:t>
            </a:r>
          </a:p>
        </p:txBody>
      </p:sp>
      <p:pic>
        <p:nvPicPr>
          <p:cNvPr id="5" name="Picture 4">
            <a:extLst>
              <a:ext uri="{FF2B5EF4-FFF2-40B4-BE49-F238E27FC236}">
                <a16:creationId xmlns:a16="http://schemas.microsoft.com/office/drawing/2014/main" id="{E6C54D62-7C54-4F43-8BB2-BC694E7F5B5B}"/>
              </a:ext>
            </a:extLst>
          </p:cNvPr>
          <p:cNvPicPr>
            <a:picLocks noChangeAspect="1"/>
          </p:cNvPicPr>
          <p:nvPr/>
        </p:nvPicPr>
        <p:blipFill rotWithShape="1">
          <a:blip r:embed="rId3"/>
          <a:srcRect t="3931" b="2330"/>
          <a:stretch/>
        </p:blipFill>
        <p:spPr>
          <a:xfrm>
            <a:off x="6608731" y="1737221"/>
            <a:ext cx="4583631" cy="3996268"/>
          </a:xfrm>
          <a:prstGeom prst="rect">
            <a:avLst/>
          </a:prstGeom>
          <a:ln w="28575">
            <a:solidFill>
              <a:schemeClr val="tx1"/>
            </a:solidFill>
          </a:ln>
        </p:spPr>
      </p:pic>
    </p:spTree>
    <p:extLst>
      <p:ext uri="{BB962C8B-B14F-4D97-AF65-F5344CB8AC3E}">
        <p14:creationId xmlns:p14="http://schemas.microsoft.com/office/powerpoint/2010/main" val="328891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F6A7-2F07-4D75-80D1-F8EC94E243F8}"/>
              </a:ext>
            </a:extLst>
          </p:cNvPr>
          <p:cNvSpPr>
            <a:spLocks noGrp="1"/>
          </p:cNvSpPr>
          <p:nvPr>
            <p:ph type="title"/>
          </p:nvPr>
        </p:nvSpPr>
        <p:spPr/>
        <p:txBody>
          <a:bodyPr>
            <a:normAutofit/>
          </a:bodyPr>
          <a:lstStyle/>
          <a:p>
            <a:pPr algn="ctr"/>
            <a:r>
              <a:rPr lang="en-US" sz="5400" dirty="0"/>
              <a:t>Distance From Dwellings (.1405)</a:t>
            </a:r>
          </a:p>
        </p:txBody>
      </p:sp>
      <p:sp>
        <p:nvSpPr>
          <p:cNvPr id="3" name="Content Placeholder 2">
            <a:extLst>
              <a:ext uri="{FF2B5EF4-FFF2-40B4-BE49-F238E27FC236}">
                <a16:creationId xmlns:a16="http://schemas.microsoft.com/office/drawing/2014/main" id="{8C5EF7F9-E80A-4DB5-9561-70E05C0DB72D}"/>
              </a:ext>
            </a:extLst>
          </p:cNvPr>
          <p:cNvSpPr>
            <a:spLocks noGrp="1"/>
          </p:cNvSpPr>
          <p:nvPr>
            <p:ph idx="1"/>
          </p:nvPr>
        </p:nvSpPr>
        <p:spPr>
          <a:xfrm>
            <a:off x="838200" y="1737221"/>
            <a:ext cx="5585178" cy="4351338"/>
          </a:xfrm>
        </p:spPr>
        <p:txBody>
          <a:bodyPr/>
          <a:lstStyle/>
          <a:p>
            <a:r>
              <a:rPr lang="en-US" dirty="0"/>
              <a:t>Activity and camping areas shall not be within </a:t>
            </a:r>
            <a:r>
              <a:rPr lang="en-US" b="1" u="sng" dirty="0">
                <a:solidFill>
                  <a:srgbClr val="FF0000"/>
                </a:solidFill>
              </a:rPr>
              <a:t>1500 feet</a:t>
            </a:r>
            <a:r>
              <a:rPr lang="en-US" dirty="0"/>
              <a:t> of any residence unless occupant or owner has signed a written waiver</a:t>
            </a:r>
          </a:p>
          <a:p>
            <a:r>
              <a:rPr lang="en-US" b="1" u="sng" dirty="0">
                <a:solidFill>
                  <a:srgbClr val="FF0000"/>
                </a:solidFill>
              </a:rPr>
              <a:t>Notarized</a:t>
            </a:r>
            <a:r>
              <a:rPr lang="en-US" dirty="0"/>
              <a:t> copies of the written waiver shall accompany the application</a:t>
            </a:r>
          </a:p>
          <a:p>
            <a:pPr marL="0" indent="0">
              <a:buNone/>
            </a:pPr>
            <a:endParaRPr lang="en-US" dirty="0"/>
          </a:p>
        </p:txBody>
      </p:sp>
      <p:pic>
        <p:nvPicPr>
          <p:cNvPr id="6" name="Picture 5" descr="Logo, company name&#10;&#10;Description automatically generated">
            <a:extLst>
              <a:ext uri="{FF2B5EF4-FFF2-40B4-BE49-F238E27FC236}">
                <a16:creationId xmlns:a16="http://schemas.microsoft.com/office/drawing/2014/main" id="{510B5E3E-52D2-4F06-BA93-F996B34E7F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89657" y="2112751"/>
            <a:ext cx="3841137" cy="2880853"/>
          </a:xfrm>
          <a:prstGeom prst="rect">
            <a:avLst/>
          </a:prstGeom>
          <a:ln w="28575">
            <a:solidFill>
              <a:schemeClr val="tx1"/>
            </a:solidFill>
          </a:ln>
        </p:spPr>
      </p:pic>
    </p:spTree>
    <p:extLst>
      <p:ext uri="{BB962C8B-B14F-4D97-AF65-F5344CB8AC3E}">
        <p14:creationId xmlns:p14="http://schemas.microsoft.com/office/powerpoint/2010/main" val="21240873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H PowerPoint Template" id="{90D2A620-255F-44D7-B437-EA18C4A75014}" vid="{57E426EE-57FA-48C3-9992-E6178D172BD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b15f4311-887b-4334-82fb-98aab31ce6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DDE8E2CAD4EB488532DEFC4BF65DD6" ma:contentTypeVersion="13" ma:contentTypeDescription="Create a new document." ma:contentTypeScope="" ma:versionID="07d37f1efd630d373b8045a0473f15d6">
  <xsd:schema xmlns:xsd="http://www.w3.org/2001/XMLSchema" xmlns:xs="http://www.w3.org/2001/XMLSchema" xmlns:p="http://schemas.microsoft.com/office/2006/metadata/properties" xmlns:ns2="b15f4311-887b-4334-82fb-98aab31ce6b3" xmlns:ns3="263b99f2-fa9f-4eb1-838f-8cdcff7c42ef" targetNamespace="http://schemas.microsoft.com/office/2006/metadata/properties" ma:root="true" ma:fieldsID="53f2d7986eca796d110aacd07e35c934" ns2:_="" ns3:_="">
    <xsd:import namespace="b15f4311-887b-4334-82fb-98aab31ce6b3"/>
    <xsd:import namespace="263b99f2-fa9f-4eb1-838f-8cdcff7c42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Folde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f4311-887b-4334-82fb-98aab31ce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Folder" ma:index="12" nillable="true" ma:displayName="Folder" ma:internalName="Folder">
      <xsd:simpleType>
        <xsd:restriction base="dms:Text">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b99f2-fa9f-4eb1-838f-8cdcff7c42e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D3CB2-8C80-4719-ACB3-3688BA48AF91}">
  <ds:schemaRefs>
    <ds:schemaRef ds:uri="http://schemas.microsoft.com/office/2006/metadata/properties"/>
    <ds:schemaRef ds:uri="http://schemas.microsoft.com/office/infopath/2007/PartnerControls"/>
    <ds:schemaRef ds:uri="b15f4311-887b-4334-82fb-98aab31ce6b3"/>
  </ds:schemaRefs>
</ds:datastoreItem>
</file>

<file path=customXml/itemProps2.xml><?xml version="1.0" encoding="utf-8"?>
<ds:datastoreItem xmlns:ds="http://schemas.openxmlformats.org/officeDocument/2006/customXml" ds:itemID="{A1EE3EC8-1235-4D94-8A23-82C87023F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f4311-887b-4334-82fb-98aab31ce6b3"/>
    <ds:schemaRef ds:uri="263b99f2-fa9f-4eb1-838f-8cdcff7c4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4F0607-696F-4454-A211-D1F7D22E19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2473</TotalTime>
  <Words>5532</Words>
  <Application>Microsoft Office PowerPoint</Application>
  <PresentationFormat>Widescreen</PresentationFormat>
  <Paragraphs>293</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Andalus</vt:lpstr>
      <vt:lpstr>Arial</vt:lpstr>
      <vt:lpstr>Calibri</vt:lpstr>
      <vt:lpstr>Calibri Light</vt:lpstr>
      <vt:lpstr>Times New Roman</vt:lpstr>
      <vt:lpstr>1_Office Theme</vt:lpstr>
      <vt:lpstr>2_Office Theme</vt:lpstr>
      <vt:lpstr>Mass Gatherings</vt:lpstr>
      <vt:lpstr>Definition of Mass Gathering  (G.S. 130A-252) </vt:lpstr>
      <vt:lpstr>Permit Required (G.S. 130A-253)</vt:lpstr>
      <vt:lpstr>Application for Permit (G.S. 130A-254)</vt:lpstr>
      <vt:lpstr>Provisional Permit; Performance Bond; Liability Insurance (G.S. 130A-255) </vt:lpstr>
      <vt:lpstr>Issuance of Permit; Revocation; Forfeiture of Bond; Cancellation (G.S. 130A-256)</vt:lpstr>
      <vt:lpstr>Issuance of Permit; Revocation; Forfeiture of Bond; Cancellation (G.S. 130A-256)</vt:lpstr>
      <vt:lpstr>Activity Area (.1404)</vt:lpstr>
      <vt:lpstr>Distance From Dwellings (.1405)</vt:lpstr>
      <vt:lpstr>Distance From Certain Water; Public Water Supply Sources (.1406)</vt:lpstr>
      <vt:lpstr>Camping Area (.1407)</vt:lpstr>
      <vt:lpstr>Command Post (.1408)</vt:lpstr>
      <vt:lpstr>Ingress and Egress Roads: Entrance and Exits (.1409)</vt:lpstr>
      <vt:lpstr>Parking (.1410)</vt:lpstr>
      <vt:lpstr>Crowd Control and Security Enforcement (.1411)</vt:lpstr>
      <vt:lpstr>Dust Control (.1412)</vt:lpstr>
      <vt:lpstr>Fire Prevention &amp; Control (.1413)</vt:lpstr>
      <vt:lpstr>Plans for Emergency (.1414)</vt:lpstr>
      <vt:lpstr>Provisions of Medical Care (.1415)</vt:lpstr>
      <vt:lpstr>Water Supply (.1416)</vt:lpstr>
      <vt:lpstr>Water Supply (.1416)</vt:lpstr>
      <vt:lpstr>Water Supply (.1416)</vt:lpstr>
      <vt:lpstr>Toilet Facilities: Sewage Disposal (.1417)</vt:lpstr>
      <vt:lpstr>Toilet Facilities: Sewage Disposal (.1417)</vt:lpstr>
      <vt:lpstr>Solid Waste Collection and Disposal (.1418)</vt:lpstr>
      <vt:lpstr>Solid Waste Collection and Disposal (.1418)</vt:lpstr>
      <vt:lpstr>Food Dispensing (.1419)</vt:lpstr>
      <vt:lpstr>Insect and Rodent Control (.1420)</vt:lpstr>
      <vt:lpstr>Post-Gathering Clean-up (.1421)</vt:lpstr>
      <vt:lpstr>Noise Level at Perimeter (.1422)</vt:lpstr>
      <vt:lpstr>Lighting (.1423)</vt:lpstr>
      <vt:lpstr>Signs (.1424)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Housing</dc:title>
  <dc:creator>Clark, Teresa A</dc:creator>
  <cp:lastModifiedBy>McKenzie, Melissa R</cp:lastModifiedBy>
  <cp:revision>222</cp:revision>
  <dcterms:created xsi:type="dcterms:W3CDTF">2020-12-16T19:35:55Z</dcterms:created>
  <dcterms:modified xsi:type="dcterms:W3CDTF">2021-02-24T14:52:11Z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0x0101003EDDE8E2CAD4EB488532DEFC4BF65DD6</vt:lpwstr>
  </property>
</Properties>
</file>