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2" r:id="rId4"/>
    <p:sldId id="278" r:id="rId5"/>
    <p:sldId id="260" r:id="rId6"/>
    <p:sldId id="277" r:id="rId7"/>
    <p:sldId id="276" r:id="rId8"/>
    <p:sldId id="261" r:id="rId9"/>
    <p:sldId id="259"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3" autoAdjust="0"/>
    <p:restoredTop sz="94728" autoAdjust="0"/>
  </p:normalViewPr>
  <p:slideViewPr>
    <p:cSldViewPr>
      <p:cViewPr varScale="1">
        <p:scale>
          <a:sx n="60" d="100"/>
          <a:sy n="60" d="100"/>
        </p:scale>
        <p:origin x="1460"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70CD10C-1E17-4F32-A90C-FE79ECC96777}" type="datetimeFigureOut">
              <a:rPr lang="en-US" smtClean="0"/>
              <a:t>10/27/2021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447369C-DA49-4C93-A6EE-D92CEE37466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0CD10C-1E17-4F32-A90C-FE79ECC96777}"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7369C-DA49-4C93-A6EE-D92CEE37466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0CD10C-1E17-4F32-A90C-FE79ECC96777}"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7369C-DA49-4C93-A6EE-D92CEE37466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0CD10C-1E17-4F32-A90C-FE79ECC96777}"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7369C-DA49-4C93-A6EE-D92CEE374664}"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70CD10C-1E17-4F32-A90C-FE79ECC96777}" type="datetimeFigureOut">
              <a:rPr lang="en-US" smtClean="0"/>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7369C-DA49-4C93-A6EE-D92CEE374664}"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70CD10C-1E17-4F32-A90C-FE79ECC96777}" type="datetimeFigureOut">
              <a:rPr lang="en-US" smtClean="0"/>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7369C-DA49-4C93-A6EE-D92CEE374664}"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70CD10C-1E17-4F32-A90C-FE79ECC96777}" type="datetimeFigureOut">
              <a:rPr lang="en-US" smtClean="0"/>
              <a:t>10/27/2021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47369C-DA49-4C93-A6EE-D92CEE37466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0CD10C-1E17-4F32-A90C-FE79ECC96777}" type="datetimeFigureOut">
              <a:rPr lang="en-US" smtClean="0"/>
              <a:t>10/27/2021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47369C-DA49-4C93-A6EE-D92CEE374664}"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0CD10C-1E17-4F32-A90C-FE79ECC96777}" type="datetimeFigureOut">
              <a:rPr lang="en-US" smtClean="0"/>
              <a:t>10/27/2021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47369C-DA49-4C93-A6EE-D92CEE37466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670CD10C-1E17-4F32-A90C-FE79ECC96777}" type="datetimeFigureOut">
              <a:rPr lang="en-US" smtClean="0"/>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7369C-DA49-4C93-A6EE-D92CEE37466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70CD10C-1E17-4F32-A90C-FE79ECC96777}" type="datetimeFigureOut">
              <a:rPr lang="en-US" smtClean="0"/>
              <a:t>10/27/2021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447369C-DA49-4C93-A6EE-D92CEE374664}"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70CD10C-1E17-4F32-A90C-FE79ECC96777}" type="datetimeFigureOut">
              <a:rPr lang="en-US" smtClean="0"/>
              <a:t>10/27/2021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447369C-DA49-4C93-A6EE-D92CEE37466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kimly_blount\AppData\Local\Microsoft\Windows\Temporary Internet Files\Content.IE5\VSNO4P8O\MP900341775[1].jpg"/>
          <p:cNvPicPr>
            <a:picLocks noChangeAspect="1" noChangeArrowheads="1"/>
          </p:cNvPicPr>
          <p:nvPr/>
        </p:nvPicPr>
        <p:blipFill>
          <a:blip r:embed="rId2" cstate="print"/>
          <a:srcRect/>
          <a:stretch>
            <a:fillRect/>
          </a:stretch>
        </p:blipFill>
        <p:spPr bwMode="auto">
          <a:xfrm>
            <a:off x="2057400" y="381000"/>
            <a:ext cx="5334000" cy="3804920"/>
          </a:xfrm>
          <a:prstGeom prst="rect">
            <a:avLst/>
          </a:prstGeom>
          <a:noFill/>
        </p:spPr>
      </p:pic>
      <p:sp>
        <p:nvSpPr>
          <p:cNvPr id="2" name="Title 1"/>
          <p:cNvSpPr>
            <a:spLocks noGrp="1"/>
          </p:cNvSpPr>
          <p:nvPr>
            <p:ph type="ctrTitle"/>
          </p:nvPr>
        </p:nvSpPr>
        <p:spPr>
          <a:xfrm>
            <a:off x="838200" y="1599238"/>
            <a:ext cx="7772400" cy="2439362"/>
          </a:xfrm>
        </p:spPr>
        <p:txBody>
          <a:bodyPr>
            <a:normAutofit fontScale="90000"/>
          </a:bodyPr>
          <a:lstStyle/>
          <a:p>
            <a:pPr algn="ct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r>
              <a:rPr lang="en-US" dirty="0">
                <a:solidFill>
                  <a:schemeClr val="tx1"/>
                </a:solidFill>
              </a:rPr>
              <a:t>Executive Order 100</a:t>
            </a:r>
            <a:br>
              <a:rPr lang="en-US" dirty="0">
                <a:solidFill>
                  <a:schemeClr val="tx1"/>
                </a:solidFill>
              </a:rPr>
            </a:br>
            <a:r>
              <a:rPr lang="en-US" dirty="0">
                <a:solidFill>
                  <a:schemeClr val="tx1"/>
                </a:solidFill>
              </a:rPr>
              <a:t>&amp;</a:t>
            </a:r>
            <a:br>
              <a:rPr lang="en-US" dirty="0">
                <a:solidFill>
                  <a:schemeClr val="tx1"/>
                </a:solidFill>
              </a:rPr>
            </a:br>
            <a:r>
              <a:rPr lang="en-US" dirty="0">
                <a:solidFill>
                  <a:schemeClr val="tx1"/>
                </a:solidFill>
              </a:rPr>
              <a:t>House Bill 1031</a:t>
            </a:r>
            <a:br>
              <a:rPr lang="en-US" dirty="0">
                <a:solidFill>
                  <a:schemeClr val="tx1"/>
                </a:solidFill>
              </a:rPr>
            </a:br>
            <a:endParaRPr lang="en-US" dirty="0">
              <a:solidFill>
                <a:schemeClr val="tx1"/>
              </a:solidFill>
            </a:endParaRPr>
          </a:p>
        </p:txBody>
      </p:sp>
      <p:sp>
        <p:nvSpPr>
          <p:cNvPr id="3" name="Subtitle 2"/>
          <p:cNvSpPr>
            <a:spLocks noGrp="1"/>
          </p:cNvSpPr>
          <p:nvPr>
            <p:ph type="subTitle" idx="1"/>
          </p:nvPr>
        </p:nvSpPr>
        <p:spPr>
          <a:xfrm>
            <a:off x="1066800" y="4267200"/>
            <a:ext cx="7772400" cy="1199704"/>
          </a:xfrm>
        </p:spPr>
        <p:txBody>
          <a:bodyPr/>
          <a:lstStyle/>
          <a:p>
            <a:pPr algn="ctr"/>
            <a:r>
              <a:rPr lang="en-US" dirty="0">
                <a:solidFill>
                  <a:schemeClr val="tx1"/>
                </a:solidFill>
              </a:rPr>
              <a:t>Impact on Current Child Care Sanitation Rules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u="sng" dirty="0"/>
              <a:t>Rule 2818</a:t>
            </a:r>
            <a:endParaRPr lang="en-US" u="sng" dirty="0"/>
          </a:p>
          <a:p>
            <a:r>
              <a:rPr lang="en-US" b="1" dirty="0"/>
              <a:t>15A NCAC 18A .2818 LAVATORIES</a:t>
            </a:r>
            <a:endParaRPr lang="en-US" dirty="0"/>
          </a:p>
          <a:p>
            <a:r>
              <a:rPr lang="en-US" dirty="0"/>
              <a:t>(a) In child care centers, lavatories shall be easily cleanable, in good repair, and kept free of storage. </a:t>
            </a:r>
            <a:r>
              <a:rPr lang="en-US" b="1" u="sng" dirty="0"/>
              <a:t>Lavatories shall be mounted at an appropriate height to accommodate the children,</a:t>
            </a:r>
            <a:r>
              <a:rPr lang="en-US" dirty="0"/>
              <a:t> or otherwise made accessible.* Any lavatory may be used for </a:t>
            </a:r>
            <a:r>
              <a:rPr lang="en-US" dirty="0" err="1"/>
              <a:t>handwashing</a:t>
            </a:r>
            <a:r>
              <a:rPr lang="en-US" dirty="0"/>
              <a:t> as specified in 15A NCAC 18A .2803 except for flush-rimmed sinks and those with an attached operable drinking fountain. </a:t>
            </a:r>
          </a:p>
          <a:p>
            <a:endParaRPr lang="en-US" dirty="0"/>
          </a:p>
        </p:txBody>
      </p:sp>
      <p:sp>
        <p:nvSpPr>
          <p:cNvPr id="3" name="Title 2"/>
          <p:cNvSpPr>
            <a:spLocks noGrp="1"/>
          </p:cNvSpPr>
          <p:nvPr>
            <p:ph type="title"/>
          </p:nvPr>
        </p:nvSpPr>
        <p:spPr/>
        <p:txBody>
          <a:bodyPr/>
          <a:lstStyle/>
          <a:p>
            <a:pPr algn="ctr"/>
            <a:r>
              <a:rPr lang="en-US" dirty="0"/>
              <a:t>House Bill 1031</a:t>
            </a:r>
          </a:p>
        </p:txBody>
      </p:sp>
      <p:pic>
        <p:nvPicPr>
          <p:cNvPr id="22530"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086600" y="685800"/>
            <a:ext cx="1295400" cy="129670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a:t>*Note: lavatories must still be made accessible</a:t>
            </a:r>
            <a:endParaRPr lang="en-US" dirty="0"/>
          </a:p>
          <a:p>
            <a:r>
              <a:rPr lang="en-US" b="1" u="sng" dirty="0"/>
              <a:t>Corresponding grade sheet item #21:</a:t>
            </a:r>
            <a:endParaRPr lang="en-US" dirty="0"/>
          </a:p>
          <a:p>
            <a:r>
              <a:rPr lang="en-US" b="1" dirty="0"/>
              <a:t>TOILET AND LAVATORY FACILITIES: .2817, .2818, .2836</a:t>
            </a:r>
            <a:endParaRPr lang="en-US" dirty="0"/>
          </a:p>
          <a:p>
            <a:r>
              <a:rPr lang="en-US" dirty="0"/>
              <a:t>21. </a:t>
            </a:r>
            <a:r>
              <a:rPr lang="en-US" b="1" u="sng" dirty="0"/>
              <a:t>Properly sized</a:t>
            </a:r>
            <a:r>
              <a:rPr lang="en-US" dirty="0"/>
              <a:t>, located, accessible, and in good repair;</a:t>
            </a:r>
          </a:p>
          <a:p>
            <a:r>
              <a:rPr lang="en-US" dirty="0"/>
              <a:t>sinks, toilets and potty chairs cleaned and disinfected</a:t>
            </a:r>
          </a:p>
          <a:p>
            <a:r>
              <a:rPr lang="en-US" dirty="0"/>
              <a:t> </a:t>
            </a:r>
          </a:p>
          <a:p>
            <a:r>
              <a:rPr lang="en-US" b="1" dirty="0"/>
              <a:t>*2818 (b), (c), (d) &amp; (e) still enforceable</a:t>
            </a:r>
            <a:endParaRPr lang="en-US" dirty="0"/>
          </a:p>
          <a:p>
            <a:endParaRPr lang="en-US" dirty="0"/>
          </a:p>
        </p:txBody>
      </p:sp>
      <p:sp>
        <p:nvSpPr>
          <p:cNvPr id="3" name="Title 2"/>
          <p:cNvSpPr>
            <a:spLocks noGrp="1"/>
          </p:cNvSpPr>
          <p:nvPr>
            <p:ph type="title"/>
          </p:nvPr>
        </p:nvSpPr>
        <p:spPr/>
        <p:txBody>
          <a:bodyPr/>
          <a:lstStyle/>
          <a:p>
            <a:pPr algn="ctr"/>
            <a:r>
              <a:rPr lang="en-US" dirty="0"/>
              <a:t>House Bill 1031</a:t>
            </a:r>
          </a:p>
        </p:txBody>
      </p:sp>
      <p:pic>
        <p:nvPicPr>
          <p:cNvPr id="23554"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391400" y="457200"/>
            <a:ext cx="1295400" cy="1296705"/>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867400"/>
          </a:xfrm>
        </p:spPr>
        <p:txBody>
          <a:bodyPr>
            <a:normAutofit fontScale="25000" lnSpcReduction="20000"/>
          </a:bodyPr>
          <a:lstStyle/>
          <a:p>
            <a:endParaRPr lang="en-US" b="1" dirty="0"/>
          </a:p>
          <a:p>
            <a:r>
              <a:rPr lang="en-US" sz="5600" b="1" dirty="0"/>
              <a:t>Rule 2824</a:t>
            </a:r>
            <a:endParaRPr lang="en-US" sz="5600" dirty="0"/>
          </a:p>
          <a:p>
            <a:r>
              <a:rPr lang="en-US" sz="5600" b="1" dirty="0"/>
              <a:t>15A NCAC 18A .2824 FLOORS</a:t>
            </a:r>
            <a:endParaRPr lang="en-US" sz="5600" dirty="0"/>
          </a:p>
          <a:p>
            <a:r>
              <a:rPr lang="en-US" sz="5600" dirty="0"/>
              <a:t>(a) </a:t>
            </a:r>
            <a:r>
              <a:rPr lang="en-US" sz="5600" b="1" u="sng" dirty="0"/>
              <a:t>In child care centers, floors and floor coverings of all food preparation, food storage, utensil-washing areas and laundry areas shall be constructed of nonabsorbent, easily cleanable material.</a:t>
            </a:r>
            <a:endParaRPr lang="en-US" sz="5600" dirty="0"/>
          </a:p>
          <a:p>
            <a:r>
              <a:rPr lang="en-US" sz="5600" b="1" u="sng" dirty="0"/>
              <a:t>(b) Floors and floor coverings of all sleeping and play areas shall be constructed of easily cleanable materials.</a:t>
            </a:r>
            <a:endParaRPr lang="en-US" sz="5600" dirty="0"/>
          </a:p>
          <a:p>
            <a:r>
              <a:rPr lang="en-US" sz="5600" b="1" dirty="0"/>
              <a:t> </a:t>
            </a:r>
            <a:endParaRPr lang="en-US" sz="5600" dirty="0"/>
          </a:p>
          <a:p>
            <a:r>
              <a:rPr lang="en-US" sz="5600" b="1" u="sng" dirty="0"/>
              <a:t>(c) Carpeting used as a floor covering shall be of closely woven construction, properly installed, and easily cleanable. Carpeted floors shall be vacuumed daily when children are not present in the room, except to clean up pills. Instead of waiting for children to leave the room, a High Efficiency Particulate Air (HEPA) filter vacuum cleaner may be used. If used for this purpose, a HEPA vacuum cleaner shall include a HEPA filter individually tested </a:t>
            </a:r>
            <a:endParaRPr lang="en-US" sz="5600" dirty="0"/>
          </a:p>
          <a:p>
            <a:r>
              <a:rPr lang="en-US" sz="5600" b="1" u="sng" dirty="0"/>
              <a:t>and rated as 99.97% efficient at 0.3 micron dust particle size and sealed to prevent leakage around connecting points. Vacuum bags shall be changed and vacuums shall be emptied when children are not present in the room.  The vacuum cleaner shall be in good repair. Wall to wall carpets shall be cleaned using extraction methods at least once each six months. Cleaning materials including surfactants, solvents and water shall be removed from the carpet before the space is reoccupied. When hot water extraction is used, carpet shall be completely dry within 12 hours of cleaning</a:t>
            </a:r>
            <a:endParaRPr lang="en-US" sz="5600" dirty="0"/>
          </a:p>
          <a:p>
            <a:r>
              <a:rPr lang="en-US" sz="5600" dirty="0"/>
              <a:t> (d) Floors in areas accessible to children, shall be free of peeling, flaking or otherwise deteriorating paint.</a:t>
            </a:r>
          </a:p>
          <a:p>
            <a:r>
              <a:rPr lang="en-US" sz="5600" dirty="0"/>
              <a:t>(e) All floors and floor coverings shall be kept clean and maintained in good repair.</a:t>
            </a:r>
          </a:p>
          <a:p>
            <a:r>
              <a:rPr lang="en-US" sz="5600" dirty="0"/>
              <a:t> </a:t>
            </a:r>
          </a:p>
          <a:p>
            <a:endParaRPr lang="en-US" dirty="0"/>
          </a:p>
        </p:txBody>
      </p:sp>
      <p:sp>
        <p:nvSpPr>
          <p:cNvPr id="4" name="Title 2"/>
          <p:cNvSpPr>
            <a:spLocks noGrp="1"/>
          </p:cNvSpPr>
          <p:nvPr>
            <p:ph type="title"/>
          </p:nvPr>
        </p:nvSpPr>
        <p:spPr>
          <a:xfrm>
            <a:off x="457200" y="-152400"/>
            <a:ext cx="8229600" cy="1143000"/>
          </a:xfrm>
        </p:spPr>
        <p:txBody>
          <a:bodyPr/>
          <a:lstStyle/>
          <a:p>
            <a:pPr algn="ctr"/>
            <a:r>
              <a:rPr lang="en-US" dirty="0"/>
              <a:t>House Bill 1031</a:t>
            </a:r>
          </a:p>
        </p:txBody>
      </p:sp>
      <p:pic>
        <p:nvPicPr>
          <p:cNvPr id="24578"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543800" y="5486400"/>
            <a:ext cx="1143000" cy="114415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u="sng" dirty="0"/>
          </a:p>
          <a:p>
            <a:r>
              <a:rPr lang="en-US" b="1" dirty="0"/>
              <a:t>FLOORS, WALLS &amp; CEILINGS: .2824, .2825, .2832, .2836</a:t>
            </a:r>
            <a:endParaRPr lang="en-US" dirty="0"/>
          </a:p>
          <a:p>
            <a:r>
              <a:rPr lang="en-US" dirty="0"/>
              <a:t>37. </a:t>
            </a:r>
            <a:r>
              <a:rPr lang="en-US" b="1" u="sng" dirty="0"/>
              <a:t>Easily cleanable</a:t>
            </a:r>
            <a:r>
              <a:rPr lang="en-US" dirty="0"/>
              <a:t>, clean, and in good repair; </a:t>
            </a:r>
            <a:r>
              <a:rPr lang="en-US" b="1" u="sng" dirty="0"/>
              <a:t>carpets vacuumed</a:t>
            </a:r>
            <a:endParaRPr lang="en-US" dirty="0"/>
          </a:p>
          <a:p>
            <a:r>
              <a:rPr lang="en-US" b="1" u="sng" dirty="0"/>
              <a:t>as required and extraction cleaned; date cleaned__________</a:t>
            </a:r>
            <a:endParaRPr lang="en-US" dirty="0"/>
          </a:p>
          <a:p>
            <a:r>
              <a:rPr lang="en-US" b="1" dirty="0"/>
              <a:t> </a:t>
            </a:r>
            <a:endParaRPr lang="en-US" dirty="0"/>
          </a:p>
          <a:p>
            <a:r>
              <a:rPr lang="en-US" b="1" dirty="0"/>
              <a:t>*2824 (d) &amp; (e) still enforceable</a:t>
            </a:r>
            <a:endParaRPr lang="en-US" dirty="0"/>
          </a:p>
          <a:p>
            <a:r>
              <a:rPr lang="en-US" dirty="0"/>
              <a:t> </a:t>
            </a:r>
          </a:p>
          <a:p>
            <a:endParaRPr lang="en-US" dirty="0"/>
          </a:p>
        </p:txBody>
      </p:sp>
      <p:sp>
        <p:nvSpPr>
          <p:cNvPr id="4" name="Title 2"/>
          <p:cNvSpPr>
            <a:spLocks noGrp="1"/>
          </p:cNvSpPr>
          <p:nvPr>
            <p:ph type="title"/>
          </p:nvPr>
        </p:nvSpPr>
        <p:spPr/>
        <p:txBody>
          <a:bodyPr/>
          <a:lstStyle/>
          <a:p>
            <a:pPr algn="ctr"/>
            <a:r>
              <a:rPr lang="en-US" dirty="0"/>
              <a:t>House Bill 1031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fontScale="77500" lnSpcReduction="20000"/>
          </a:bodyPr>
          <a:lstStyle/>
          <a:p>
            <a:endParaRPr lang="en-US" b="1" dirty="0"/>
          </a:p>
          <a:p>
            <a:r>
              <a:rPr lang="en-US" b="1" dirty="0"/>
              <a:t>Rule 2825</a:t>
            </a:r>
            <a:endParaRPr lang="en-US" dirty="0"/>
          </a:p>
          <a:p>
            <a:r>
              <a:rPr lang="en-US" b="1" dirty="0"/>
              <a:t>15A NCAC 18A .2825 WALLS AND CEILINGS</a:t>
            </a:r>
            <a:endParaRPr lang="en-US" dirty="0"/>
          </a:p>
          <a:p>
            <a:r>
              <a:rPr lang="en-US" dirty="0"/>
              <a:t>(a) In child care centers, the walls and ceilings, including doors and windows, of all rooms and areas shall be kept clean, free of visible fungal growth, and in good repair. </a:t>
            </a:r>
            <a:r>
              <a:rPr lang="en-US" b="1" u="sng" dirty="0"/>
              <a:t>All walls and ceilings shall be easily cleanable</a:t>
            </a:r>
            <a:r>
              <a:rPr lang="en-US" dirty="0"/>
              <a:t> and free of peeling, flaking, chalking, or otherwise deteriorating paint.</a:t>
            </a:r>
          </a:p>
          <a:p>
            <a:r>
              <a:rPr lang="en-US" dirty="0"/>
              <a:t>(b) </a:t>
            </a:r>
            <a:r>
              <a:rPr lang="en-US" b="1" u="sng" dirty="0"/>
              <a:t>Walls and ceilings in rooms in which food is stored, handled or prepared and utensil-washing rooms shall be nonabsorbent. Acoustic and other ceiling material may be used where ventilation precludes the possibility of grease and moisture absorption</a:t>
            </a:r>
            <a:r>
              <a:rPr lang="en-US" dirty="0"/>
              <a:t>. For child care centers licensed for fewer than 13 children and located in a residence, ceilings of residential construction are acceptable if kept clean and in good repair.</a:t>
            </a:r>
          </a:p>
          <a:p>
            <a:endParaRPr lang="en-US" sz="3100" dirty="0"/>
          </a:p>
        </p:txBody>
      </p:sp>
      <p:sp>
        <p:nvSpPr>
          <p:cNvPr id="4" name="Title 2"/>
          <p:cNvSpPr>
            <a:spLocks noGrp="1"/>
          </p:cNvSpPr>
          <p:nvPr>
            <p:ph type="title"/>
          </p:nvPr>
        </p:nvSpPr>
        <p:spPr>
          <a:xfrm>
            <a:off x="457200" y="0"/>
            <a:ext cx="8229600" cy="1143000"/>
          </a:xfrm>
        </p:spPr>
        <p:txBody>
          <a:bodyPr/>
          <a:lstStyle/>
          <a:p>
            <a:pPr algn="ctr"/>
            <a:r>
              <a:rPr lang="en-US" dirty="0"/>
              <a:t>House Bill 1031</a:t>
            </a:r>
          </a:p>
        </p:txBody>
      </p:sp>
      <p:pic>
        <p:nvPicPr>
          <p:cNvPr id="25602"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5486400" y="5181600"/>
            <a:ext cx="1524000" cy="1525536"/>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u="sng" dirty="0"/>
          </a:p>
          <a:p>
            <a:r>
              <a:rPr lang="en-US" b="1" u="sng" dirty="0"/>
              <a:t>Corresponding grade sheet item #37</a:t>
            </a:r>
            <a:endParaRPr lang="en-US" dirty="0"/>
          </a:p>
          <a:p>
            <a:r>
              <a:rPr lang="en-US" b="1" dirty="0"/>
              <a:t>FLOORS, WALLS &amp; CEILINGS: .2824, .2825, .2832, .2836</a:t>
            </a:r>
            <a:endParaRPr lang="en-US" dirty="0"/>
          </a:p>
          <a:p>
            <a:r>
              <a:rPr lang="en-US" dirty="0"/>
              <a:t>37. </a:t>
            </a:r>
            <a:r>
              <a:rPr lang="en-US" b="1" u="sng" dirty="0"/>
              <a:t>Easily cleanable</a:t>
            </a:r>
            <a:r>
              <a:rPr lang="en-US" dirty="0"/>
              <a:t>, clean, and in good repair; carpets vacuumed</a:t>
            </a:r>
          </a:p>
          <a:p>
            <a:r>
              <a:rPr lang="en-US" dirty="0"/>
              <a:t>as required and extraction cleaned; date cleaned__________</a:t>
            </a:r>
          </a:p>
          <a:p>
            <a:endParaRPr lang="en-US" dirty="0"/>
          </a:p>
        </p:txBody>
      </p:sp>
      <p:sp>
        <p:nvSpPr>
          <p:cNvPr id="4" name="Title 2"/>
          <p:cNvSpPr>
            <a:spLocks noGrp="1"/>
          </p:cNvSpPr>
          <p:nvPr>
            <p:ph type="title"/>
          </p:nvPr>
        </p:nvSpPr>
        <p:spPr/>
        <p:txBody>
          <a:bodyPr/>
          <a:lstStyle/>
          <a:p>
            <a:pPr algn="ctr"/>
            <a:r>
              <a:rPr lang="en-US" dirty="0"/>
              <a:t>House Bill 1031</a:t>
            </a:r>
          </a:p>
        </p:txBody>
      </p:sp>
      <p:pic>
        <p:nvPicPr>
          <p:cNvPr id="26626"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6324600" y="4724400"/>
            <a:ext cx="1905000" cy="190692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endParaRPr lang="en-US" b="1" dirty="0"/>
          </a:p>
          <a:p>
            <a:r>
              <a:rPr lang="en-US" b="1" dirty="0"/>
              <a:t>Rule 2826</a:t>
            </a:r>
            <a:endParaRPr lang="en-US" dirty="0"/>
          </a:p>
          <a:p>
            <a:r>
              <a:rPr lang="en-US" b="1" dirty="0"/>
              <a:t>15A NCAC 18A .2826 LIGHTING AND THERMAL ENVIRONMENT</a:t>
            </a:r>
            <a:endParaRPr lang="en-US" dirty="0"/>
          </a:p>
          <a:p>
            <a:r>
              <a:rPr lang="en-US" dirty="0"/>
              <a:t>(</a:t>
            </a:r>
            <a:r>
              <a:rPr lang="en-US" b="1" u="sng" dirty="0"/>
              <a:t>a) In child care centers, all rooms and enclosed areas shall be lighted by natural or artificial means. Lighting shall be capable of illumination to at least 50 foot-candles at work surfaces in kitchens and diaper changing areas and at children's work tables, desks and easels. Lighting shall be capable of illumination to at least 10 foot-candles of light, at 30 inches above the floor, in all other areas, including storage rooms</a:t>
            </a:r>
            <a:r>
              <a:rPr lang="en-US" dirty="0"/>
              <a:t>. Light fixtures in all areas shall be kept clean and in good repair. </a:t>
            </a:r>
            <a:r>
              <a:rPr lang="en-US" b="1" u="sng" dirty="0"/>
              <a:t>Shielded or shatterproof bulbs shall be used in food preparation, storage, and serving areas and in all rooms used by children.</a:t>
            </a:r>
            <a:endParaRPr lang="en-US" dirty="0"/>
          </a:p>
          <a:p>
            <a:r>
              <a:rPr lang="en-US" b="1" dirty="0"/>
              <a:t> </a:t>
            </a:r>
            <a:endParaRPr lang="en-US" dirty="0"/>
          </a:p>
          <a:p>
            <a:endParaRPr lang="en-US" dirty="0"/>
          </a:p>
        </p:txBody>
      </p:sp>
      <p:sp>
        <p:nvSpPr>
          <p:cNvPr id="4" name="Title 2"/>
          <p:cNvSpPr>
            <a:spLocks noGrp="1"/>
          </p:cNvSpPr>
          <p:nvPr>
            <p:ph type="title"/>
          </p:nvPr>
        </p:nvSpPr>
        <p:spPr/>
        <p:txBody>
          <a:bodyPr/>
          <a:lstStyle/>
          <a:p>
            <a:pPr algn="ctr"/>
            <a:r>
              <a:rPr lang="en-US" dirty="0"/>
              <a:t>House Bill 1031</a:t>
            </a:r>
          </a:p>
        </p:txBody>
      </p:sp>
      <p:pic>
        <p:nvPicPr>
          <p:cNvPr id="27650"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162800" y="457200"/>
            <a:ext cx="1524000" cy="1525536"/>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u="sng" dirty="0"/>
          </a:p>
          <a:p>
            <a:r>
              <a:rPr lang="en-US" b="1" u="sng" dirty="0"/>
              <a:t>Corresponding grade sheet item #39</a:t>
            </a:r>
            <a:endParaRPr lang="en-US" dirty="0"/>
          </a:p>
          <a:p>
            <a:r>
              <a:rPr lang="en-US" b="1" dirty="0"/>
              <a:t>LIGHTING AND THERMAL ENVIRONMENT: .2826</a:t>
            </a:r>
            <a:endParaRPr lang="en-US" dirty="0"/>
          </a:p>
          <a:p>
            <a:r>
              <a:rPr lang="en-US" dirty="0"/>
              <a:t>39. Equipment clean and in good repair; </a:t>
            </a:r>
            <a:r>
              <a:rPr lang="en-US" b="1" u="sng" dirty="0"/>
              <a:t>maintained as required </a:t>
            </a:r>
            <a:endParaRPr lang="en-US" dirty="0"/>
          </a:p>
          <a:p>
            <a:r>
              <a:rPr lang="en-US" b="1" dirty="0"/>
              <a:t>*2826 (b) &amp; (c) still enforceable</a:t>
            </a:r>
            <a:endParaRPr lang="en-US" dirty="0"/>
          </a:p>
          <a:p>
            <a:r>
              <a:rPr lang="en-US" b="1" dirty="0"/>
              <a:t> </a:t>
            </a:r>
            <a:endParaRPr lang="en-US" dirty="0"/>
          </a:p>
          <a:p>
            <a:endParaRPr lang="en-US" dirty="0"/>
          </a:p>
        </p:txBody>
      </p:sp>
      <p:pic>
        <p:nvPicPr>
          <p:cNvPr id="28674"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6629400" y="4419600"/>
            <a:ext cx="1896688" cy="1898599"/>
          </a:xfrm>
          <a:prstGeom prst="rect">
            <a:avLst/>
          </a:prstGeom>
          <a:noFill/>
        </p:spPr>
      </p:pic>
      <p:sp>
        <p:nvSpPr>
          <p:cNvPr id="5" name="Title 2"/>
          <p:cNvSpPr>
            <a:spLocks noGrp="1"/>
          </p:cNvSpPr>
          <p:nvPr>
            <p:ph type="title"/>
          </p:nvPr>
        </p:nvSpPr>
        <p:spPr/>
        <p:txBody>
          <a:bodyPr/>
          <a:lstStyle/>
          <a:p>
            <a:pPr algn="ctr"/>
            <a:r>
              <a:rPr lang="en-US" dirty="0"/>
              <a:t>House Bill 1031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b="1" dirty="0"/>
              <a:t>Rule 2830</a:t>
            </a:r>
            <a:endParaRPr lang="en-US" dirty="0"/>
          </a:p>
          <a:p>
            <a:r>
              <a:rPr lang="en-US" b="1" dirty="0"/>
              <a:t>15A NCAC 18A .2830 SOLID WASTES</a:t>
            </a:r>
            <a:endParaRPr lang="en-US" dirty="0"/>
          </a:p>
          <a:p>
            <a:r>
              <a:rPr lang="en-US" dirty="0"/>
              <a:t> (b) Garbage containers, mops and other cleaning equipment shall be kept clean. </a:t>
            </a:r>
            <a:r>
              <a:rPr lang="en-US" b="1" u="sng" dirty="0"/>
              <a:t>Facilities shall be provided for the washing and storage of garbage containers and mops for child care centers, except for centers licensed for fewer than 13 children and located in a residence. Cleaning facilities shall include a faucet with a threaded nozzle and water of at least 80°F (27°C) in either a designated utility sink or above a curbed impervious pad sloped to drain into a publicly-owned wastewater treatment system or by an approved properly operating on-site wastewater system in accordance with 15A NCAC 18A .1900. </a:t>
            </a:r>
            <a:r>
              <a:rPr lang="en-US" dirty="0"/>
              <a:t>Can cleaning facilities approved prior to July 1, 1991 shall be approved if in good repair.</a:t>
            </a:r>
          </a:p>
          <a:p>
            <a:endParaRPr lang="en-US" dirty="0"/>
          </a:p>
        </p:txBody>
      </p:sp>
      <p:sp>
        <p:nvSpPr>
          <p:cNvPr id="4" name="Title 2"/>
          <p:cNvSpPr>
            <a:spLocks noGrp="1"/>
          </p:cNvSpPr>
          <p:nvPr>
            <p:ph type="title"/>
          </p:nvPr>
        </p:nvSpPr>
        <p:spPr/>
        <p:txBody>
          <a:bodyPr/>
          <a:lstStyle/>
          <a:p>
            <a:pPr algn="ctr"/>
            <a:r>
              <a:rPr lang="en-US" dirty="0"/>
              <a:t>House Bill 1031</a:t>
            </a:r>
          </a:p>
        </p:txBody>
      </p:sp>
      <p:pic>
        <p:nvPicPr>
          <p:cNvPr id="29698"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6934200" y="457200"/>
            <a:ext cx="1524000" cy="1525536"/>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u="sng" dirty="0"/>
          </a:p>
          <a:p>
            <a:r>
              <a:rPr lang="en-US" b="1" u="sng" dirty="0"/>
              <a:t>Corresponding grade sheet item #44</a:t>
            </a:r>
            <a:endParaRPr lang="en-US" dirty="0"/>
          </a:p>
          <a:p>
            <a:r>
              <a:rPr lang="en-US" b="1" dirty="0"/>
              <a:t>SOLID WASTE: .2830, .2836</a:t>
            </a:r>
            <a:endParaRPr lang="en-US" dirty="0"/>
          </a:p>
          <a:p>
            <a:r>
              <a:rPr lang="en-US" dirty="0"/>
              <a:t>44. Solid waste properly handled; containers and cleaning</a:t>
            </a:r>
          </a:p>
          <a:p>
            <a:r>
              <a:rPr lang="en-US" dirty="0"/>
              <a:t>equipment kept clean; </a:t>
            </a:r>
            <a:r>
              <a:rPr lang="en-US" b="1" u="sng" dirty="0"/>
              <a:t>can cleaning facilities adequate </a:t>
            </a:r>
            <a:endParaRPr lang="en-US" dirty="0"/>
          </a:p>
          <a:p>
            <a:r>
              <a:rPr lang="en-US" dirty="0"/>
              <a:t> </a:t>
            </a:r>
          </a:p>
          <a:p>
            <a:r>
              <a:rPr lang="en-US" b="1" dirty="0"/>
              <a:t>*2830 (a), (c) &amp; (d) still enforceable</a:t>
            </a:r>
            <a:endParaRPr lang="en-US" dirty="0"/>
          </a:p>
          <a:p>
            <a:endParaRPr lang="en-US" dirty="0"/>
          </a:p>
        </p:txBody>
      </p:sp>
      <p:sp>
        <p:nvSpPr>
          <p:cNvPr id="4" name="Title 2"/>
          <p:cNvSpPr>
            <a:spLocks noGrp="1"/>
          </p:cNvSpPr>
          <p:nvPr>
            <p:ph type="title"/>
          </p:nvPr>
        </p:nvSpPr>
        <p:spPr/>
        <p:txBody>
          <a:bodyPr/>
          <a:lstStyle/>
          <a:p>
            <a:pPr algn="ctr"/>
            <a:r>
              <a:rPr lang="en-US" dirty="0"/>
              <a:t>House Bill 1031</a:t>
            </a:r>
          </a:p>
        </p:txBody>
      </p:sp>
      <p:pic>
        <p:nvPicPr>
          <p:cNvPr id="30722"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239000" y="457200"/>
            <a:ext cx="1447800" cy="144925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752600"/>
            <a:ext cx="8229600" cy="4525963"/>
          </a:xfrm>
        </p:spPr>
        <p:txBody>
          <a:bodyPr>
            <a:normAutofit fontScale="92500" lnSpcReduction="20000"/>
          </a:bodyPr>
          <a:lstStyle/>
          <a:p>
            <a:r>
              <a:rPr lang="en-US" b="1" dirty="0"/>
              <a:t>GENERAL ASSEMBLY OF NORTH CAROLINA</a:t>
            </a:r>
            <a:endParaRPr lang="en-US" dirty="0"/>
          </a:p>
          <a:p>
            <a:r>
              <a:rPr lang="en-US" b="1" dirty="0"/>
              <a:t>SESSION 2009</a:t>
            </a:r>
            <a:endParaRPr lang="en-US" dirty="0"/>
          </a:p>
          <a:p>
            <a:r>
              <a:rPr lang="en-US" b="1" dirty="0"/>
              <a:t>SESSION LAW 2009-123</a:t>
            </a:r>
            <a:endParaRPr lang="en-US" dirty="0"/>
          </a:p>
          <a:p>
            <a:r>
              <a:rPr lang="en-US" b="1" dirty="0"/>
              <a:t>HOUSE BILL 1031</a:t>
            </a:r>
            <a:endParaRPr lang="en-US" dirty="0"/>
          </a:p>
          <a:p>
            <a:endParaRPr lang="en-US" dirty="0"/>
          </a:p>
          <a:p>
            <a:r>
              <a:rPr lang="en-US" dirty="0"/>
              <a:t>AN ACT TO PROVIDE THAT PUBLIC SCHOOLS SEEKING VOLUNTARY CHILD</a:t>
            </a:r>
          </a:p>
          <a:p>
            <a:r>
              <a:rPr lang="en-US" dirty="0"/>
              <a:t>CARE FACILITY LICENSURE MAY USE THE </a:t>
            </a:r>
            <a:r>
              <a:rPr lang="en-US" b="1" u="sng" dirty="0"/>
              <a:t>SAME</a:t>
            </a:r>
            <a:r>
              <a:rPr lang="en-US" dirty="0"/>
              <a:t> BUILDING STANDARDS FOR</a:t>
            </a:r>
          </a:p>
          <a:p>
            <a:r>
              <a:rPr lang="en-US" b="1" u="sng" dirty="0"/>
              <a:t>PREKINDERGARTEN CLASSROOMS</a:t>
            </a:r>
            <a:r>
              <a:rPr lang="en-US" dirty="0"/>
              <a:t> AS FOR </a:t>
            </a:r>
            <a:r>
              <a:rPr lang="en-US" b="1" u="sng" dirty="0"/>
              <a:t>KINDERGARTEN CLASSROOMS</a:t>
            </a:r>
          </a:p>
          <a:p>
            <a:r>
              <a:rPr lang="en-US" dirty="0"/>
              <a:t>MEETING CERTAIN REQUIREMENTS.</a:t>
            </a:r>
          </a:p>
          <a:p>
            <a:endParaRPr lang="en-US" dirty="0"/>
          </a:p>
        </p:txBody>
      </p:sp>
      <p:sp>
        <p:nvSpPr>
          <p:cNvPr id="3" name="Title 2"/>
          <p:cNvSpPr>
            <a:spLocks noGrp="1"/>
          </p:cNvSpPr>
          <p:nvPr>
            <p:ph type="title"/>
          </p:nvPr>
        </p:nvSpPr>
        <p:spPr/>
        <p:txBody>
          <a:bodyPr/>
          <a:lstStyle/>
          <a:p>
            <a:pPr algn="ctr"/>
            <a:r>
              <a:rPr lang="en-US" dirty="0"/>
              <a:t>House Bill 1031</a:t>
            </a:r>
          </a:p>
        </p:txBody>
      </p:sp>
      <p:pic>
        <p:nvPicPr>
          <p:cNvPr id="4" name="Picture 9" descr="C:\Users\kimly_blount\AppData\Local\Microsoft\Windows\Temporary Internet Files\Content.IE5\59WS0FLZ\MC900241175[1].wmf"/>
          <p:cNvPicPr>
            <a:picLocks noGrp="1" noChangeAspect="1" noChangeArrowheads="1"/>
          </p:cNvPicPr>
          <p:nvPr>
            <p:ph idx="1"/>
          </p:nvPr>
        </p:nvPicPr>
        <p:blipFill>
          <a:blip r:embed="rId2" cstate="print"/>
          <a:srcRect/>
          <a:stretch>
            <a:fillRect/>
          </a:stretch>
        </p:blipFill>
        <p:spPr bwMode="auto">
          <a:xfrm>
            <a:off x="7162800" y="304800"/>
            <a:ext cx="1684417" cy="1686114"/>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b="1" u="sng" dirty="0"/>
              <a:t>Talking Points</a:t>
            </a:r>
          </a:p>
          <a:p>
            <a:r>
              <a:rPr lang="en-US" b="1" dirty="0"/>
              <a:t>-All other rules are still enforceable.</a:t>
            </a:r>
            <a:endParaRPr lang="en-US" dirty="0"/>
          </a:p>
          <a:p>
            <a:r>
              <a:rPr lang="en-US" b="1" dirty="0"/>
              <a:t>-Toilets and lavatories are still required to be made accessible. </a:t>
            </a:r>
            <a:endParaRPr lang="en-US" dirty="0"/>
          </a:p>
          <a:p>
            <a:r>
              <a:rPr lang="en-US" b="1" dirty="0"/>
              <a:t>-Toilet room floors, walls and ceilings are still required to be non absorbent.</a:t>
            </a:r>
            <a:endParaRPr lang="en-US" dirty="0"/>
          </a:p>
          <a:p>
            <a:r>
              <a:rPr lang="en-US" b="1" dirty="0"/>
              <a:t>-Tempered water is still a requirement.</a:t>
            </a:r>
            <a:endParaRPr lang="en-US" dirty="0"/>
          </a:p>
          <a:p>
            <a:r>
              <a:rPr lang="en-US" b="1" dirty="0"/>
              <a:t>-Does not apply to centers that serve infants and toddlers less than 3yrs of age.</a:t>
            </a:r>
            <a:endParaRPr lang="en-US" dirty="0"/>
          </a:p>
          <a:p>
            <a:endParaRPr lang="en-US" dirty="0"/>
          </a:p>
        </p:txBody>
      </p:sp>
      <p:sp>
        <p:nvSpPr>
          <p:cNvPr id="4" name="Title 2"/>
          <p:cNvSpPr>
            <a:spLocks noGrp="1"/>
          </p:cNvSpPr>
          <p:nvPr>
            <p:ph type="title"/>
          </p:nvPr>
        </p:nvSpPr>
        <p:spPr/>
        <p:txBody>
          <a:bodyPr/>
          <a:lstStyle/>
          <a:p>
            <a:pPr algn="ctr"/>
            <a:r>
              <a:rPr lang="en-US" dirty="0"/>
              <a:t>House Bill 1031</a:t>
            </a:r>
          </a:p>
        </p:txBody>
      </p:sp>
      <p:pic>
        <p:nvPicPr>
          <p:cNvPr id="31746"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086600" y="533400"/>
            <a:ext cx="1447800" cy="1449259"/>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b="1" dirty="0"/>
              <a:t>-Centers are not required to have a food prep area in the classroom.  Therefore, if center opts to add food prep area in the classroom then all rule requirements for food prep would need to be enforced, including a separate </a:t>
            </a:r>
            <a:r>
              <a:rPr lang="en-US" b="1" dirty="0" err="1"/>
              <a:t>handwash</a:t>
            </a:r>
            <a:r>
              <a:rPr lang="en-US" b="1" dirty="0"/>
              <a:t> sink. (same for diaper changing area)</a:t>
            </a:r>
            <a:endParaRPr lang="en-US" dirty="0"/>
          </a:p>
          <a:p>
            <a:r>
              <a:rPr lang="en-US" b="1" dirty="0"/>
              <a:t>-Will still enforce separation of hand wash sink and water fountain. (must be used as one or the other) If this is the classroom’s one sink then recommendation would be to disconnect the fountain.</a:t>
            </a:r>
            <a:endParaRPr lang="en-US" dirty="0"/>
          </a:p>
          <a:p>
            <a:endParaRPr lang="en-US" dirty="0"/>
          </a:p>
        </p:txBody>
      </p:sp>
      <p:sp>
        <p:nvSpPr>
          <p:cNvPr id="4" name="Title 2"/>
          <p:cNvSpPr>
            <a:spLocks noGrp="1"/>
          </p:cNvSpPr>
          <p:nvPr>
            <p:ph type="title"/>
          </p:nvPr>
        </p:nvSpPr>
        <p:spPr/>
        <p:txBody>
          <a:bodyPr/>
          <a:lstStyle/>
          <a:p>
            <a:pPr algn="ctr"/>
            <a:r>
              <a:rPr lang="en-US" dirty="0"/>
              <a:t>House Bill 1031</a:t>
            </a:r>
          </a:p>
        </p:txBody>
      </p:sp>
      <p:pic>
        <p:nvPicPr>
          <p:cNvPr id="32770"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543800" y="228600"/>
            <a:ext cx="1295400" cy="129670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906963"/>
          </a:xfrm>
        </p:spPr>
        <p:txBody>
          <a:bodyPr>
            <a:normAutofit fontScale="77500" lnSpcReduction="20000"/>
          </a:bodyPr>
          <a:lstStyle/>
          <a:p>
            <a:endParaRPr lang="en-US" sz="3300" b="1" dirty="0"/>
          </a:p>
          <a:p>
            <a:r>
              <a:rPr lang="en-US" sz="3300" b="1" dirty="0"/>
              <a:t>SECTION 1. </a:t>
            </a:r>
            <a:r>
              <a:rPr lang="en-US" sz="3300" dirty="0"/>
              <a:t>Chapter 115C of the General Statutes is amended by adding a new section to read:</a:t>
            </a:r>
          </a:p>
          <a:p>
            <a:r>
              <a:rPr lang="en-US" sz="3300" dirty="0"/>
              <a:t>"</a:t>
            </a:r>
            <a:r>
              <a:rPr lang="en-US" sz="3300" b="1" dirty="0"/>
              <a:t>§ 115C-521.1. Building standards for preschool students.</a:t>
            </a:r>
            <a:endParaRPr lang="en-US" sz="3300" dirty="0"/>
          </a:p>
          <a:p>
            <a:r>
              <a:rPr lang="en-US" sz="3300" dirty="0"/>
              <a:t>A public school that voluntarily applies for a child care facility license may use an existing or newly constructed classroom in a public school for three- and four-year-old preschool</a:t>
            </a:r>
          </a:p>
          <a:p>
            <a:r>
              <a:rPr lang="en-US" sz="3300" dirty="0"/>
              <a:t>students </a:t>
            </a:r>
            <a:r>
              <a:rPr lang="en-US" sz="3300" b="1" u="sng" dirty="0"/>
              <a:t>without modifications to the classroom or building</a:t>
            </a:r>
            <a:r>
              <a:rPr lang="en-US" sz="3300" dirty="0"/>
              <a:t> if the classroom:</a:t>
            </a:r>
          </a:p>
          <a:p>
            <a:r>
              <a:rPr lang="en-US" sz="3300" dirty="0"/>
              <a:t> </a:t>
            </a:r>
          </a:p>
          <a:p>
            <a:endParaRPr lang="en-US" dirty="0"/>
          </a:p>
        </p:txBody>
      </p:sp>
      <p:sp>
        <p:nvSpPr>
          <p:cNvPr id="4" name="Title 2"/>
          <p:cNvSpPr>
            <a:spLocks noGrp="1"/>
          </p:cNvSpPr>
          <p:nvPr>
            <p:ph type="title"/>
          </p:nvPr>
        </p:nvSpPr>
        <p:spPr/>
        <p:txBody>
          <a:bodyPr/>
          <a:lstStyle/>
          <a:p>
            <a:pPr algn="ctr"/>
            <a:r>
              <a:rPr lang="en-US" dirty="0"/>
              <a:t>House Bill 1031</a:t>
            </a:r>
          </a:p>
        </p:txBody>
      </p:sp>
      <p:pic>
        <p:nvPicPr>
          <p:cNvPr id="15363" name="Picture 3"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315200" y="228600"/>
            <a:ext cx="1219200" cy="1220429"/>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19200"/>
            <a:ext cx="8305800" cy="5029200"/>
          </a:xfrm>
        </p:spPr>
        <p:txBody>
          <a:bodyPr>
            <a:normAutofit fontScale="85000" lnSpcReduction="20000"/>
          </a:bodyPr>
          <a:lstStyle/>
          <a:p>
            <a:endParaRPr lang="en-US" sz="2800" dirty="0"/>
          </a:p>
          <a:p>
            <a:r>
              <a:rPr lang="en-US" sz="2800" b="1" dirty="0"/>
              <a:t>(1) Has at least one toilet and one sink for hand washing;</a:t>
            </a:r>
          </a:p>
          <a:p>
            <a:r>
              <a:rPr lang="en-US" sz="2800" b="1" dirty="0"/>
              <a:t>(2) Meets kindergarten standards for overhead light fixtures;</a:t>
            </a:r>
          </a:p>
          <a:p>
            <a:r>
              <a:rPr lang="en-US" sz="2800" b="1" dirty="0"/>
              <a:t>(3) Meets kindergarten standards for floors, walls, and ceilings; and</a:t>
            </a:r>
          </a:p>
          <a:p>
            <a:r>
              <a:rPr lang="en-US" sz="2800" b="1" dirty="0"/>
              <a:t>(4) Has floors, walls, and ceilings that are free from mold, mildew, and lead</a:t>
            </a:r>
          </a:p>
          <a:p>
            <a:r>
              <a:rPr lang="en-US" sz="2800" b="1" dirty="0"/>
              <a:t>hazards.</a:t>
            </a:r>
          </a:p>
          <a:p>
            <a:r>
              <a:rPr lang="en-US" sz="2800" dirty="0"/>
              <a:t>*A public school that voluntarily applies for a child care facility license shall meet all other</a:t>
            </a:r>
          </a:p>
          <a:p>
            <a:r>
              <a:rPr lang="en-US" sz="2800" dirty="0"/>
              <a:t>requirements for child care facility licensure."</a:t>
            </a:r>
          </a:p>
          <a:p>
            <a:r>
              <a:rPr lang="en-US" sz="2800" dirty="0"/>
              <a:t> </a:t>
            </a:r>
          </a:p>
          <a:p>
            <a:endParaRPr lang="en-US" sz="2800" dirty="0"/>
          </a:p>
          <a:p>
            <a:endParaRPr lang="en-US" dirty="0"/>
          </a:p>
        </p:txBody>
      </p:sp>
      <p:sp>
        <p:nvSpPr>
          <p:cNvPr id="3" name="Title 2"/>
          <p:cNvSpPr>
            <a:spLocks noGrp="1"/>
          </p:cNvSpPr>
          <p:nvPr>
            <p:ph type="title"/>
          </p:nvPr>
        </p:nvSpPr>
        <p:spPr>
          <a:xfrm>
            <a:off x="457200" y="304800"/>
            <a:ext cx="8229600" cy="1143000"/>
          </a:xfrm>
        </p:spPr>
        <p:txBody>
          <a:bodyPr/>
          <a:lstStyle/>
          <a:p>
            <a:pPr algn="ctr"/>
            <a:r>
              <a:rPr lang="en-US" u="sng" dirty="0"/>
              <a:t>Key Factors: House Bill 1031</a:t>
            </a:r>
          </a:p>
        </p:txBody>
      </p:sp>
      <p:pic>
        <p:nvPicPr>
          <p:cNvPr id="34818"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620000" y="5485017"/>
            <a:ext cx="1371600" cy="1372983"/>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b="1" dirty="0"/>
              <a:t>SECTION 2. </a:t>
            </a:r>
            <a:r>
              <a:rPr lang="en-US" dirty="0"/>
              <a:t>G.S. 110-90(11) reads as rewritten:</a:t>
            </a:r>
          </a:p>
          <a:p>
            <a:r>
              <a:rPr lang="en-US" dirty="0"/>
              <a:t>"(11) To issue a license to any child care arrangement that does not meet the definition of child care facility in G.S. 110-86 whenever the operator of the arrangement chooses to comply with the requirements of this Article and the rules adopted by the Commission and voluntarily applies for a child care facility license. The Commission shall adopt rules for the issuance or</a:t>
            </a:r>
          </a:p>
          <a:p>
            <a:r>
              <a:rPr lang="en-US" dirty="0"/>
              <a:t>removal of the licenses.</a:t>
            </a:r>
          </a:p>
          <a:p>
            <a:r>
              <a:rPr lang="en-US" dirty="0"/>
              <a:t>Notwithstanding any other provision of law, rules adopted by the</a:t>
            </a:r>
          </a:p>
          <a:p>
            <a:r>
              <a:rPr lang="en-US" dirty="0"/>
              <a:t>Commission regarding a public school that voluntarily applies for a child</a:t>
            </a:r>
          </a:p>
          <a:p>
            <a:r>
              <a:rPr lang="en-US" dirty="0"/>
              <a:t>care facility license </a:t>
            </a:r>
            <a:r>
              <a:rPr lang="en-US" u="sng" dirty="0"/>
              <a:t>shall provide that a classroom that meets the standards</a:t>
            </a:r>
          </a:p>
          <a:p>
            <a:r>
              <a:rPr lang="en-US" u="sng" dirty="0"/>
              <a:t>set out in G.S. 115C-521.1 shall satisfy child care facility licensure</a:t>
            </a:r>
          </a:p>
          <a:p>
            <a:r>
              <a:rPr lang="en-US" u="sng" dirty="0"/>
              <a:t>requirements as related to the physical classroom."</a:t>
            </a:r>
          </a:p>
          <a:p>
            <a:r>
              <a:rPr lang="en-US" dirty="0"/>
              <a:t>Page 2 Session Law 2009-123 SL2009-0123</a:t>
            </a:r>
          </a:p>
          <a:p>
            <a:endParaRPr lang="en-US" dirty="0"/>
          </a:p>
        </p:txBody>
      </p:sp>
      <p:sp>
        <p:nvSpPr>
          <p:cNvPr id="4" name="Title 2"/>
          <p:cNvSpPr>
            <a:spLocks noGrp="1"/>
          </p:cNvSpPr>
          <p:nvPr>
            <p:ph type="title"/>
          </p:nvPr>
        </p:nvSpPr>
        <p:spPr/>
        <p:txBody>
          <a:bodyPr/>
          <a:lstStyle/>
          <a:p>
            <a:pPr algn="ctr"/>
            <a:r>
              <a:rPr lang="en-US" dirty="0"/>
              <a:t>House Bill 1031</a:t>
            </a:r>
          </a:p>
        </p:txBody>
      </p:sp>
      <p:pic>
        <p:nvPicPr>
          <p:cNvPr id="16386"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315200" y="228600"/>
            <a:ext cx="1447800" cy="1449259"/>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WHEREAS, the North Carolina Pre-Kindergarten program (formerly known as More at Four)……….. </a:t>
            </a:r>
          </a:p>
          <a:p>
            <a:endParaRPr lang="en-US" dirty="0"/>
          </a:p>
          <a:p>
            <a:r>
              <a:rPr lang="en-US" dirty="0"/>
              <a:t>WHEREAS, in the 2011 Budget Bill, House Bill 200, the North Carolina General Assembly transferred NC Pre-K to the Department of Health and Human Services (hereinafter “DHHS” or the “Department”), ….. </a:t>
            </a:r>
            <a:br>
              <a:rPr lang="en-US" dirty="0"/>
            </a:br>
            <a:endParaRPr lang="en-US" dirty="0"/>
          </a:p>
          <a:p>
            <a:endParaRPr lang="en-US" dirty="0"/>
          </a:p>
          <a:p>
            <a:endParaRPr lang="en-US" dirty="0"/>
          </a:p>
        </p:txBody>
      </p:sp>
      <p:sp>
        <p:nvSpPr>
          <p:cNvPr id="3" name="Title 2"/>
          <p:cNvSpPr>
            <a:spLocks noGrp="1"/>
          </p:cNvSpPr>
          <p:nvPr>
            <p:ph type="title"/>
          </p:nvPr>
        </p:nvSpPr>
        <p:spPr/>
        <p:txBody>
          <a:bodyPr/>
          <a:lstStyle/>
          <a:p>
            <a:pPr algn="ctr"/>
            <a:r>
              <a:rPr lang="en-US" dirty="0"/>
              <a:t>Executive Order 100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endParaRPr lang="en-US" dirty="0"/>
          </a:p>
          <a:p>
            <a:r>
              <a:rPr lang="en-US" dirty="0"/>
              <a:t>Pursuant to the 2011 Budget Bill, public school classrooms will have a one-year transition period to become licensed through DCDEE and may continue to operate NC Pre-K classrooms for the 2011-2012 school year. The Department shall create a transition plan to assist public schools in obtaining licensure through DCDEE. If meeting licensure standards for a public school constitutes a significant barrier to access to NC Pre-K for at-risk students, the public school may request a waiver of the licensure requirement from DCDEE.</a:t>
            </a:r>
            <a:br>
              <a:rPr lang="en-US" dirty="0"/>
            </a:br>
            <a:endParaRPr lang="en-US" dirty="0"/>
          </a:p>
        </p:txBody>
      </p:sp>
      <p:sp>
        <p:nvSpPr>
          <p:cNvPr id="3" name="Title 2"/>
          <p:cNvSpPr>
            <a:spLocks noGrp="1"/>
          </p:cNvSpPr>
          <p:nvPr>
            <p:ph type="title"/>
          </p:nvPr>
        </p:nvSpPr>
        <p:spPr/>
        <p:txBody>
          <a:bodyPr/>
          <a:lstStyle/>
          <a:p>
            <a:pPr algn="ctr"/>
            <a:r>
              <a:rPr lang="en-US" dirty="0"/>
              <a:t>Executive Order 100</a:t>
            </a:r>
          </a:p>
        </p:txBody>
      </p:sp>
      <p:pic>
        <p:nvPicPr>
          <p:cNvPr id="33794" name="Picture 2" descr="C:\Users\kimly_blount\AppData\Local\Microsoft\Windows\Temporary Internet Files\Content.IE5\QXNR3E3S\MC900339254[1].wmf"/>
          <p:cNvPicPr>
            <a:picLocks noChangeAspect="1" noChangeArrowheads="1"/>
          </p:cNvPicPr>
          <p:nvPr/>
        </p:nvPicPr>
        <p:blipFill>
          <a:blip r:embed="rId2" cstate="print"/>
          <a:srcRect/>
          <a:stretch>
            <a:fillRect/>
          </a:stretch>
        </p:blipFill>
        <p:spPr bwMode="auto">
          <a:xfrm>
            <a:off x="7543800" y="152400"/>
            <a:ext cx="1371600" cy="137298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u="sng" dirty="0"/>
              <a:t>Impact of HB 1031 on the current child care sanitation rules</a:t>
            </a:r>
            <a:r>
              <a:rPr lang="en-US" dirty="0"/>
              <a:t>:</a:t>
            </a:r>
          </a:p>
          <a:p>
            <a:r>
              <a:rPr lang="en-US" dirty="0"/>
              <a:t> </a:t>
            </a:r>
            <a:r>
              <a:rPr lang="en-US" sz="1800" b="1" dirty="0"/>
              <a:t> (</a:t>
            </a:r>
            <a:r>
              <a:rPr lang="en-US" sz="1800" dirty="0"/>
              <a:t>Sections of the rules affected and cannot be enforced or marked are</a:t>
            </a:r>
            <a:r>
              <a:rPr lang="en-US" sz="1800" b="1" dirty="0"/>
              <a:t> </a:t>
            </a:r>
            <a:r>
              <a:rPr lang="en-US" sz="1800" b="1" u="sng" dirty="0"/>
              <a:t>bold text</a:t>
            </a:r>
            <a:r>
              <a:rPr lang="en-US" sz="1800" b="1" dirty="0"/>
              <a:t> </a:t>
            </a:r>
            <a:r>
              <a:rPr lang="en-US" sz="1800" dirty="0"/>
              <a:t>and</a:t>
            </a:r>
            <a:r>
              <a:rPr lang="en-US" sz="1800" b="1" dirty="0"/>
              <a:t> </a:t>
            </a:r>
            <a:r>
              <a:rPr lang="en-US" sz="1800" b="1" u="sng" dirty="0"/>
              <a:t>underlined</a:t>
            </a:r>
            <a:r>
              <a:rPr lang="en-US" sz="1800" b="1" dirty="0"/>
              <a:t>)</a:t>
            </a:r>
            <a:endParaRPr lang="en-US" sz="1800" dirty="0"/>
          </a:p>
          <a:p>
            <a:endParaRPr lang="en-US" dirty="0"/>
          </a:p>
          <a:p>
            <a:r>
              <a:rPr lang="en-US" b="1" dirty="0"/>
              <a:t>Rule 2817 </a:t>
            </a:r>
            <a:endParaRPr lang="en-US" dirty="0"/>
          </a:p>
          <a:p>
            <a:r>
              <a:rPr lang="en-US" b="1" dirty="0"/>
              <a:t>15A NCAC 18A .2817 TOILETS</a:t>
            </a:r>
            <a:endParaRPr lang="en-US" dirty="0"/>
          </a:p>
          <a:p>
            <a:pPr lvl="0"/>
            <a:r>
              <a:rPr lang="en-US" dirty="0"/>
              <a:t>In child care centers, toilet tissue shall be provided in each toilet room and stored in a clean, dry place. </a:t>
            </a:r>
            <a:r>
              <a:rPr lang="en-US" b="1" u="sng" dirty="0"/>
              <a:t>The toilet room shall include or be adjacent to a </a:t>
            </a:r>
            <a:r>
              <a:rPr lang="en-US" b="1" u="sng" dirty="0" err="1"/>
              <a:t>handwash</a:t>
            </a:r>
            <a:r>
              <a:rPr lang="en-US" b="1" u="sng" dirty="0"/>
              <a:t> lavatory.</a:t>
            </a:r>
            <a:r>
              <a:rPr lang="en-US" dirty="0"/>
              <a:t> Storage in toilet rooms shall be limited to toileting and diapering supplies. All toilet fixtures shall be easily cleanable, and in good repair. </a:t>
            </a:r>
            <a:r>
              <a:rPr lang="en-US" b="1" u="sng" dirty="0"/>
              <a:t>Toilet fixtures shall be child-sized, adapted adult toilets or potty chairs.*</a:t>
            </a:r>
            <a:endParaRPr lang="en-US" dirty="0"/>
          </a:p>
          <a:p>
            <a:endParaRPr lang="en-US" dirty="0"/>
          </a:p>
        </p:txBody>
      </p:sp>
      <p:sp>
        <p:nvSpPr>
          <p:cNvPr id="4" name="Title 2"/>
          <p:cNvSpPr>
            <a:spLocks noGrp="1"/>
          </p:cNvSpPr>
          <p:nvPr>
            <p:ph type="title"/>
          </p:nvPr>
        </p:nvSpPr>
        <p:spPr/>
        <p:txBody>
          <a:bodyPr/>
          <a:lstStyle/>
          <a:p>
            <a:pPr algn="ctr"/>
            <a:r>
              <a:rPr lang="en-US" dirty="0"/>
              <a:t>House Bill 1031</a:t>
            </a:r>
          </a:p>
        </p:txBody>
      </p:sp>
      <p:pic>
        <p:nvPicPr>
          <p:cNvPr id="18434" name="Picture 2"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391400" y="228600"/>
            <a:ext cx="1143000" cy="114415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 </a:t>
            </a:r>
            <a:r>
              <a:rPr lang="en-US" b="1" dirty="0"/>
              <a:t>*Note: toilets must still be adapted and made accessible</a:t>
            </a:r>
            <a:endParaRPr lang="en-US" dirty="0"/>
          </a:p>
          <a:p>
            <a:r>
              <a:rPr lang="en-US" b="1" u="sng" dirty="0"/>
              <a:t>Corresponding grade sheet item #21:</a:t>
            </a:r>
            <a:endParaRPr lang="en-US" dirty="0"/>
          </a:p>
          <a:p>
            <a:r>
              <a:rPr lang="en-US" b="1" dirty="0"/>
              <a:t>TOILET AND LAVATORY FACILITIES: .2817, .2818, .2836</a:t>
            </a:r>
            <a:endParaRPr lang="en-US" dirty="0"/>
          </a:p>
          <a:p>
            <a:r>
              <a:rPr lang="en-US" dirty="0"/>
              <a:t>21. </a:t>
            </a:r>
            <a:r>
              <a:rPr lang="en-US" b="1" u="sng" dirty="0"/>
              <a:t>Properly sized</a:t>
            </a:r>
            <a:r>
              <a:rPr lang="en-US" dirty="0"/>
              <a:t>, </a:t>
            </a:r>
            <a:r>
              <a:rPr lang="en-US" b="1" u="sng" dirty="0"/>
              <a:t>located</a:t>
            </a:r>
            <a:r>
              <a:rPr lang="en-US" dirty="0"/>
              <a:t>, accessible, and in good repair;</a:t>
            </a:r>
          </a:p>
          <a:p>
            <a:r>
              <a:rPr lang="en-US" dirty="0"/>
              <a:t>sinks, toilets and potty chairs cleaned and disinfected</a:t>
            </a:r>
          </a:p>
          <a:p>
            <a:r>
              <a:rPr lang="en-US" dirty="0"/>
              <a:t> </a:t>
            </a:r>
          </a:p>
          <a:p>
            <a:r>
              <a:rPr lang="en-US" b="1" dirty="0"/>
              <a:t>*2817 (b), (c) &amp; (d) still enforceable</a:t>
            </a:r>
            <a:endParaRPr lang="en-US" dirty="0"/>
          </a:p>
          <a:p>
            <a:endParaRPr lang="en-US" dirty="0"/>
          </a:p>
        </p:txBody>
      </p:sp>
      <p:sp>
        <p:nvSpPr>
          <p:cNvPr id="9" name="Title 2"/>
          <p:cNvSpPr>
            <a:spLocks noGrp="1"/>
          </p:cNvSpPr>
          <p:nvPr>
            <p:ph type="title"/>
          </p:nvPr>
        </p:nvSpPr>
        <p:spPr>
          <a:xfrm>
            <a:off x="457200" y="274638"/>
            <a:ext cx="8229600" cy="1143000"/>
          </a:xfrm>
        </p:spPr>
        <p:txBody>
          <a:bodyPr/>
          <a:lstStyle/>
          <a:p>
            <a:pPr algn="ctr"/>
            <a:r>
              <a:rPr lang="en-US" u="sng" dirty="0"/>
              <a:t>House Bill 1031</a:t>
            </a:r>
          </a:p>
        </p:txBody>
      </p:sp>
      <p:pic>
        <p:nvPicPr>
          <p:cNvPr id="19459" name="Picture 3" descr="C:\Users\kimly_blount\AppData\Local\Microsoft\Windows\Temporary Internet Files\Content.IE5\59WS0FLZ\MC900339256[1].wmf"/>
          <p:cNvPicPr>
            <a:picLocks noChangeAspect="1" noChangeArrowheads="1"/>
          </p:cNvPicPr>
          <p:nvPr/>
        </p:nvPicPr>
        <p:blipFill>
          <a:blip r:embed="rId2" cstate="print"/>
          <a:srcRect/>
          <a:stretch>
            <a:fillRect/>
          </a:stretch>
        </p:blipFill>
        <p:spPr bwMode="auto">
          <a:xfrm>
            <a:off x="7315200" y="5105400"/>
            <a:ext cx="1439948" cy="1441399"/>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120</TotalTime>
  <Words>1963</Words>
  <Application>Microsoft Office PowerPoint</Application>
  <PresentationFormat>On-screen Show (4:3)</PresentationFormat>
  <Paragraphs>140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Lucida Sans Unicode</vt:lpstr>
      <vt:lpstr>Verdana</vt:lpstr>
      <vt:lpstr>Wingdings 2</vt:lpstr>
      <vt:lpstr>Wingdings 3</vt:lpstr>
      <vt:lpstr>Concourse</vt:lpstr>
      <vt:lpstr>      Executive Order 100 &amp; House Bill 1031 </vt:lpstr>
      <vt:lpstr>House Bill 1031</vt:lpstr>
      <vt:lpstr>House Bill 1031</vt:lpstr>
      <vt:lpstr>Key Factors: House Bill 1031</vt:lpstr>
      <vt:lpstr>House Bill 1031</vt:lpstr>
      <vt:lpstr>Executive Order 100</vt:lpstr>
      <vt:lpstr>Executive Order 100</vt:lpstr>
      <vt:lpstr>House Bill 1031</vt:lpstr>
      <vt:lpstr>House Bill 1031</vt:lpstr>
      <vt:lpstr>House Bill 1031</vt:lpstr>
      <vt:lpstr>House Bill 1031</vt:lpstr>
      <vt:lpstr>House Bill 1031</vt:lpstr>
      <vt:lpstr>House Bill 1031</vt:lpstr>
      <vt:lpstr>House Bill 1031</vt:lpstr>
      <vt:lpstr>House Bill 1031</vt:lpstr>
      <vt:lpstr>House Bill 1031</vt:lpstr>
      <vt:lpstr>House Bill 1031</vt:lpstr>
      <vt:lpstr>House Bill 1031</vt:lpstr>
      <vt:lpstr>House Bill 1031</vt:lpstr>
      <vt:lpstr>House Bill 1031</vt:lpstr>
      <vt:lpstr>House Bill 1031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Order 100 &amp; House Bill 1031</dc:title>
  <dc:creator>kimly_blount</dc:creator>
  <cp:lastModifiedBy>Blount, Kimly</cp:lastModifiedBy>
  <cp:revision>15</cp:revision>
  <dcterms:created xsi:type="dcterms:W3CDTF">2011-11-17T03:39:37Z</dcterms:created>
  <dcterms:modified xsi:type="dcterms:W3CDTF">2021-10-27T18:39:50Z</dcterms:modified>
</cp:coreProperties>
</file>