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19"/>
  </p:notesMasterIdLst>
  <p:handoutMasterIdLst>
    <p:handoutMasterId r:id="rId20"/>
  </p:handoutMasterIdLst>
  <p:sldIdLst>
    <p:sldId id="459" r:id="rId5"/>
    <p:sldId id="449" r:id="rId6"/>
    <p:sldId id="476" r:id="rId7"/>
    <p:sldId id="475" r:id="rId8"/>
    <p:sldId id="462" r:id="rId9"/>
    <p:sldId id="463" r:id="rId10"/>
    <p:sldId id="465" r:id="rId11"/>
    <p:sldId id="466" r:id="rId12"/>
    <p:sldId id="467" r:id="rId13"/>
    <p:sldId id="468" r:id="rId14"/>
    <p:sldId id="469" r:id="rId15"/>
    <p:sldId id="470" r:id="rId16"/>
    <p:sldId id="471" r:id="rId17"/>
    <p:sldId id="474" r:id="rId18"/>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65E"/>
    <a:srgbClr val="94B6C7"/>
    <a:srgbClr val="657E32"/>
    <a:srgbClr val="E9F0F3"/>
    <a:srgbClr val="DBE7EC"/>
    <a:srgbClr val="CEDDEC"/>
    <a:srgbClr val="E4EEF4"/>
    <a:srgbClr val="288D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57" autoAdjust="0"/>
    <p:restoredTop sz="85562" autoAdjust="0"/>
  </p:normalViewPr>
  <p:slideViewPr>
    <p:cSldViewPr snapToGrid="0">
      <p:cViewPr varScale="1">
        <p:scale>
          <a:sx n="74" d="100"/>
          <a:sy n="74" d="100"/>
        </p:scale>
        <p:origin x="1968" y="77"/>
      </p:cViewPr>
      <p:guideLst>
        <p:guide orient="horz" pos="2160"/>
        <p:guide pos="2880"/>
      </p:guideLst>
    </p:cSldViewPr>
  </p:slideViewPr>
  <p:outlineViewPr>
    <p:cViewPr>
      <p:scale>
        <a:sx n="33" d="100"/>
        <a:sy n="33" d="100"/>
      </p:scale>
      <p:origin x="0" y="64"/>
    </p:cViewPr>
  </p:outlineViewPr>
  <p:notesTextViewPr>
    <p:cViewPr>
      <p:scale>
        <a:sx n="1" d="1"/>
        <a:sy n="1" d="1"/>
      </p:scale>
      <p:origin x="0" y="0"/>
    </p:cViewPr>
  </p:notesTextViewPr>
  <p:sorterViewPr>
    <p:cViewPr>
      <p:scale>
        <a:sx n="110" d="100"/>
        <a:sy n="110" d="100"/>
      </p:scale>
      <p:origin x="0" y="0"/>
    </p:cViewPr>
  </p:sorterViewPr>
  <p:notesViewPr>
    <p:cSldViewPr snapToGrid="0">
      <p:cViewPr varScale="1">
        <p:scale>
          <a:sx n="66" d="100"/>
          <a:sy n="66" d="100"/>
        </p:scale>
        <p:origin x="274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0"/>
            <a:ext cx="3038475" cy="463550"/>
          </a:xfrm>
          <a:prstGeom prst="rect">
            <a:avLst/>
          </a:prstGeom>
        </p:spPr>
        <p:txBody>
          <a:bodyPr vert="horz" lIns="91759" tIns="45880" rIns="91759" bIns="45880" rtlCol="0"/>
          <a:lstStyle>
            <a:lvl1pPr algn="l">
              <a:defRPr sz="1200"/>
            </a:lvl1pPr>
          </a:lstStyle>
          <a:p>
            <a:endParaRPr lang="en-US" dirty="0"/>
          </a:p>
        </p:txBody>
      </p:sp>
      <p:sp>
        <p:nvSpPr>
          <p:cNvPr id="3" name="Date Placeholder 2"/>
          <p:cNvSpPr>
            <a:spLocks noGrp="1"/>
          </p:cNvSpPr>
          <p:nvPr>
            <p:ph type="dt" sz="quarter" idx="1"/>
          </p:nvPr>
        </p:nvSpPr>
        <p:spPr>
          <a:xfrm>
            <a:off x="3970345" y="0"/>
            <a:ext cx="3038475" cy="463550"/>
          </a:xfrm>
          <a:prstGeom prst="rect">
            <a:avLst/>
          </a:prstGeom>
        </p:spPr>
        <p:txBody>
          <a:bodyPr vert="horz" lIns="91759" tIns="45880" rIns="91759" bIns="45880" rtlCol="0"/>
          <a:lstStyle>
            <a:lvl1pPr algn="r">
              <a:defRPr sz="1200"/>
            </a:lvl1pPr>
          </a:lstStyle>
          <a:p>
            <a:fld id="{A9B734D9-FBB7-4B85-86A2-24E15EDE55E0}" type="datetimeFigureOut">
              <a:rPr lang="en-US" smtClean="0"/>
              <a:t>4/19/2022</a:t>
            </a:fld>
            <a:endParaRPr lang="en-US" dirty="0"/>
          </a:p>
        </p:txBody>
      </p:sp>
      <p:sp>
        <p:nvSpPr>
          <p:cNvPr id="4" name="Footer Placeholder 3"/>
          <p:cNvSpPr>
            <a:spLocks noGrp="1"/>
          </p:cNvSpPr>
          <p:nvPr>
            <p:ph type="ftr" sz="quarter" idx="2"/>
          </p:nvPr>
        </p:nvSpPr>
        <p:spPr>
          <a:xfrm>
            <a:off x="9" y="8772526"/>
            <a:ext cx="3038475" cy="463550"/>
          </a:xfrm>
          <a:prstGeom prst="rect">
            <a:avLst/>
          </a:prstGeom>
        </p:spPr>
        <p:txBody>
          <a:bodyPr vert="horz" lIns="91759" tIns="45880" rIns="91759" bIns="4588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5" y="8772526"/>
            <a:ext cx="3038475" cy="463550"/>
          </a:xfrm>
          <a:prstGeom prst="rect">
            <a:avLst/>
          </a:prstGeom>
        </p:spPr>
        <p:txBody>
          <a:bodyPr vert="horz" lIns="91759" tIns="45880" rIns="91759" bIns="45880" rtlCol="0" anchor="b"/>
          <a:lstStyle>
            <a:lvl1pPr algn="r">
              <a:defRPr sz="1200"/>
            </a:lvl1pPr>
          </a:lstStyle>
          <a:p>
            <a:fld id="{41803F26-4061-4820-A8A7-DA9F5475917E}" type="slidenum">
              <a:rPr lang="en-US" smtClean="0"/>
              <a:t>‹#›</a:t>
            </a:fld>
            <a:endParaRPr lang="en-US" dirty="0"/>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7"/>
            <a:ext cx="3037840" cy="463408"/>
          </a:xfrm>
          <a:prstGeom prst="rect">
            <a:avLst/>
          </a:prstGeom>
        </p:spPr>
        <p:txBody>
          <a:bodyPr vert="horz" lIns="93155" tIns="46576" rIns="93155" bIns="46576" rtlCol="0"/>
          <a:lstStyle>
            <a:lvl1pPr algn="l">
              <a:defRPr sz="1200"/>
            </a:lvl1pPr>
          </a:lstStyle>
          <a:p>
            <a:endParaRPr lang="en-US" dirty="0"/>
          </a:p>
        </p:txBody>
      </p:sp>
      <p:sp>
        <p:nvSpPr>
          <p:cNvPr id="3" name="Date Placeholder 2"/>
          <p:cNvSpPr>
            <a:spLocks noGrp="1"/>
          </p:cNvSpPr>
          <p:nvPr>
            <p:ph type="dt" idx="1"/>
          </p:nvPr>
        </p:nvSpPr>
        <p:spPr>
          <a:xfrm>
            <a:off x="3970939" y="7"/>
            <a:ext cx="3037840" cy="463408"/>
          </a:xfrm>
          <a:prstGeom prst="rect">
            <a:avLst/>
          </a:prstGeom>
        </p:spPr>
        <p:txBody>
          <a:bodyPr vert="horz" lIns="93155" tIns="46576" rIns="93155" bIns="46576" rtlCol="0"/>
          <a:lstStyle>
            <a:lvl1pPr algn="r">
              <a:defRPr sz="1200"/>
            </a:lvl1pPr>
          </a:lstStyle>
          <a:p>
            <a:fld id="{E3FD6F98-055A-4837-90F2-8E5F6821A1BB}" type="datetimeFigureOut">
              <a:rPr lang="en-US" smtClean="0"/>
              <a:t>4/19/2022</a:t>
            </a:fld>
            <a:endParaRPr lang="en-US" dirty="0"/>
          </a:p>
        </p:txBody>
      </p:sp>
      <p:sp>
        <p:nvSpPr>
          <p:cNvPr id="4" name="Slide Image Placeholder 3"/>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3155" tIns="46576" rIns="93155" bIns="46576" rtlCol="0" anchor="ctr"/>
          <a:lstStyle/>
          <a:p>
            <a:endParaRPr lang="en-US" dirty="0"/>
          </a:p>
        </p:txBody>
      </p:sp>
      <p:sp>
        <p:nvSpPr>
          <p:cNvPr id="5" name="Notes Placeholder 4"/>
          <p:cNvSpPr>
            <a:spLocks noGrp="1"/>
          </p:cNvSpPr>
          <p:nvPr>
            <p:ph type="body" sz="quarter" idx="3"/>
          </p:nvPr>
        </p:nvSpPr>
        <p:spPr>
          <a:xfrm>
            <a:off x="701040" y="4444868"/>
            <a:ext cx="5608320" cy="3636705"/>
          </a:xfrm>
          <a:prstGeom prst="rect">
            <a:avLst/>
          </a:prstGeom>
        </p:spPr>
        <p:txBody>
          <a:bodyPr vert="horz" lIns="93155" tIns="46576" rIns="93155" bIns="46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7"/>
            <a:ext cx="3037840" cy="463407"/>
          </a:xfrm>
          <a:prstGeom prst="rect">
            <a:avLst/>
          </a:prstGeom>
        </p:spPr>
        <p:txBody>
          <a:bodyPr vert="horz" lIns="93155" tIns="46576" rIns="93155" bIns="465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772677"/>
            <a:ext cx="3037840" cy="463407"/>
          </a:xfrm>
          <a:prstGeom prst="rect">
            <a:avLst/>
          </a:prstGeom>
        </p:spPr>
        <p:txBody>
          <a:bodyPr vert="horz" lIns="93155" tIns="46576" rIns="93155" bIns="46576"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1</a:t>
            </a:fld>
            <a:endParaRPr lang="en-US" dirty="0"/>
          </a:p>
        </p:txBody>
      </p:sp>
    </p:spTree>
    <p:extLst>
      <p:ext uri="{BB962C8B-B14F-4D97-AF65-F5344CB8AC3E}">
        <p14:creationId xmlns:p14="http://schemas.microsoft.com/office/powerpoint/2010/main" val="1205435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DBCC7D24-0DC9-4E9C-89C0-35D79A09D337}" type="slidenum">
              <a:rPr lang="en-US" smtClean="0"/>
              <a:t>10</a:t>
            </a:fld>
            <a:endParaRPr lang="en-US" dirty="0"/>
          </a:p>
        </p:txBody>
      </p:sp>
    </p:spTree>
    <p:extLst>
      <p:ext uri="{BB962C8B-B14F-4D97-AF65-F5344CB8AC3E}">
        <p14:creationId xmlns:p14="http://schemas.microsoft.com/office/powerpoint/2010/main" val="4026123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these responses, a post-disaster sanitation assessment form was developed. It focuses on the concerns just highlighted and attempts to capture the necessary information to communicate to the Division of Child Development and Early Education (DCDEE).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I’ll switch my screen now to the form, so you can get a preview of what it will look like: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form is divided into several sections that guides the EHS through the assessment process.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is primarily check boxes for ease of response, but also includes ample space for comments.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form will also be paired with a document with specific guidance for child care center operator. For example, how to handle food during boil water advisories, how to remediate water damage and potential mold growth, etc.</a:t>
            </a:r>
          </a:p>
        </p:txBody>
      </p:sp>
      <p:sp>
        <p:nvSpPr>
          <p:cNvPr id="4" name="Slide Number Placeholder 3"/>
          <p:cNvSpPr>
            <a:spLocks noGrp="1"/>
          </p:cNvSpPr>
          <p:nvPr>
            <p:ph type="sldNum" sz="quarter" idx="5"/>
          </p:nvPr>
        </p:nvSpPr>
        <p:spPr/>
        <p:txBody>
          <a:bodyPr/>
          <a:lstStyle/>
          <a:p>
            <a:fld id="{DBCC7D24-0DC9-4E9C-89C0-35D79A09D337}" type="slidenum">
              <a:rPr lang="en-US" smtClean="0"/>
              <a:t>11</a:t>
            </a:fld>
            <a:endParaRPr lang="en-US" dirty="0"/>
          </a:p>
        </p:txBody>
      </p:sp>
    </p:spTree>
    <p:extLst>
      <p:ext uri="{BB962C8B-B14F-4D97-AF65-F5344CB8AC3E}">
        <p14:creationId xmlns:p14="http://schemas.microsoft.com/office/powerpoint/2010/main" val="301798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12</a:t>
            </a:fld>
            <a:endParaRPr lang="en-US" dirty="0"/>
          </a:p>
        </p:txBody>
      </p:sp>
    </p:spTree>
    <p:extLst>
      <p:ext uri="{BB962C8B-B14F-4D97-AF65-F5344CB8AC3E}">
        <p14:creationId xmlns:p14="http://schemas.microsoft.com/office/powerpoint/2010/main" val="47689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13</a:t>
            </a:fld>
            <a:endParaRPr lang="en-US" dirty="0"/>
          </a:p>
        </p:txBody>
      </p:sp>
    </p:spTree>
    <p:extLst>
      <p:ext uri="{BB962C8B-B14F-4D97-AF65-F5344CB8AC3E}">
        <p14:creationId xmlns:p14="http://schemas.microsoft.com/office/powerpoint/2010/main" val="324924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14</a:t>
            </a:fld>
            <a:endParaRPr lang="en-US" dirty="0"/>
          </a:p>
        </p:txBody>
      </p:sp>
    </p:spTree>
    <p:extLst>
      <p:ext uri="{BB962C8B-B14F-4D97-AF65-F5344CB8AC3E}">
        <p14:creationId xmlns:p14="http://schemas.microsoft.com/office/powerpoint/2010/main" val="364792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a:t>
            </a:fld>
            <a:endParaRPr lang="en-US" dirty="0"/>
          </a:p>
        </p:txBody>
      </p:sp>
    </p:spTree>
    <p:extLst>
      <p:ext uri="{BB962C8B-B14F-4D97-AF65-F5344CB8AC3E}">
        <p14:creationId xmlns:p14="http://schemas.microsoft.com/office/powerpoint/2010/main" val="3654572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3</a:t>
            </a:fld>
            <a:endParaRPr lang="en-US" dirty="0"/>
          </a:p>
        </p:txBody>
      </p:sp>
    </p:spTree>
    <p:extLst>
      <p:ext uri="{BB962C8B-B14F-4D97-AF65-F5344CB8AC3E}">
        <p14:creationId xmlns:p14="http://schemas.microsoft.com/office/powerpoint/2010/main" val="560237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4</a:t>
            </a:fld>
            <a:endParaRPr lang="en-US" dirty="0"/>
          </a:p>
        </p:txBody>
      </p:sp>
    </p:spTree>
    <p:extLst>
      <p:ext uri="{BB962C8B-B14F-4D97-AF65-F5344CB8AC3E}">
        <p14:creationId xmlns:p14="http://schemas.microsoft.com/office/powerpoint/2010/main" val="319037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DBCC7D24-0DC9-4E9C-89C0-35D79A09D337}" type="slidenum">
              <a:rPr lang="en-US" smtClean="0"/>
              <a:t>5</a:t>
            </a:fld>
            <a:endParaRPr lang="en-US" dirty="0"/>
          </a:p>
        </p:txBody>
      </p:sp>
    </p:spTree>
    <p:extLst>
      <p:ext uri="{BB962C8B-B14F-4D97-AF65-F5344CB8AC3E}">
        <p14:creationId xmlns:p14="http://schemas.microsoft.com/office/powerpoint/2010/main" val="302565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6</a:t>
            </a:fld>
            <a:endParaRPr lang="en-US" dirty="0"/>
          </a:p>
        </p:txBody>
      </p:sp>
    </p:spTree>
    <p:extLst>
      <p:ext uri="{BB962C8B-B14F-4D97-AF65-F5344CB8AC3E}">
        <p14:creationId xmlns:p14="http://schemas.microsoft.com/office/powerpoint/2010/main" val="251014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7</a:t>
            </a:fld>
            <a:endParaRPr lang="en-US" dirty="0"/>
          </a:p>
        </p:txBody>
      </p:sp>
    </p:spTree>
    <p:extLst>
      <p:ext uri="{BB962C8B-B14F-4D97-AF65-F5344CB8AC3E}">
        <p14:creationId xmlns:p14="http://schemas.microsoft.com/office/powerpoint/2010/main" val="407176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8</a:t>
            </a:fld>
            <a:endParaRPr lang="en-US" dirty="0"/>
          </a:p>
        </p:txBody>
      </p:sp>
    </p:spTree>
    <p:extLst>
      <p:ext uri="{BB962C8B-B14F-4D97-AF65-F5344CB8AC3E}">
        <p14:creationId xmlns:p14="http://schemas.microsoft.com/office/powerpoint/2010/main" val="1812032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9</a:t>
            </a:fld>
            <a:endParaRPr lang="en-US" dirty="0"/>
          </a:p>
        </p:txBody>
      </p:sp>
    </p:spTree>
    <p:extLst>
      <p:ext uri="{BB962C8B-B14F-4D97-AF65-F5344CB8AC3E}">
        <p14:creationId xmlns:p14="http://schemas.microsoft.com/office/powerpoint/2010/main" val="23740394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29"/>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86" y="232218"/>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5" y="230096"/>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400720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346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61985"/>
            <a:ext cx="2023733" cy="199887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522287" y="6638166"/>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OEEB | Disaster Recovery Assessment for Child Care Centers | April 19, 2022</a:t>
            </a:r>
          </a:p>
        </p:txBody>
      </p:sp>
      <p:sp>
        <p:nvSpPr>
          <p:cNvPr id="5" name="Text Placeholder 13"/>
          <p:cNvSpPr txBox="1">
            <a:spLocks/>
          </p:cNvSpPr>
          <p:nvPr userDrawn="1"/>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b="1" i="0" smtClean="0">
                <a:latin typeface="Arial" panose="020B0604020202020204" pitchFamily="34" charset="0"/>
                <a:cs typeface="Arial" panose="020B0604020202020204" pitchFamily="34" charset="0"/>
              </a:rPr>
              <a:pPr/>
              <a:t>‹#›</a:t>
            </a:fld>
            <a:endParaRPr lang="en-US"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2519777"/>
      </p:ext>
    </p:extLst>
  </p:cSld>
  <p:clrMap bg1="lt1" tx1="dk1" bg2="lt2" tx2="dk2" accent1="accent1" accent2="accent2" accent3="accent3" accent4="accent4" accent5="accent5" accent6="accent6" hlink="hlink" folHlink="folHlink"/>
  <p:sldLayoutIdLst>
    <p:sldLayoutId id="2147483697" r:id="rId1"/>
    <p:sldLayoutId id="2147483674" r:id="rId2"/>
    <p:sldLayoutId id="2147483675" r:id="rId3"/>
    <p:sldLayoutId id="2147483676" r:id="rId4"/>
    <p:sldLayoutId id="2147483677" r:id="rId5"/>
    <p:sldLayoutId id="2147483678" r:id="rId6"/>
    <p:sldLayoutId id="2147483691" r:id="rId7"/>
    <p:sldLayoutId id="2147483692" r:id="rId8"/>
    <p:sldLayoutId id="2147483681" r:id="rId9"/>
    <p:sldLayoutId id="2147483696" r:id="rId10"/>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hyperlink" Target="https://urldefense.com/v3/__https:/unc.az1.qualtrics.com/jfe/form/SV_dnG07TevSL8FNJA__;!!HYmSToo!dJpKUpb0PYH1Yd3mH5SnQ8GcB9V2QdUqZscPzNm-PtAH_FoNebDQrq2XJabXaYy9dNrq_YqD9JIjmOiDIHfs8gnrM0h9R4BH$"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7"/>
          <p:cNvSpPr>
            <a:spLocks noGrp="1"/>
          </p:cNvSpPr>
          <p:nvPr>
            <p:ph type="body" sz="quarter" idx="10"/>
          </p:nvPr>
        </p:nvSpPr>
        <p:spPr>
          <a:xfrm>
            <a:off x="2768596" y="1917659"/>
            <a:ext cx="5774267" cy="2020824"/>
          </a:xfrm>
        </p:spPr>
        <p:txBody>
          <a:bodyPr/>
          <a:lstStyle/>
          <a:p>
            <a:r>
              <a:rPr lang="en-US" sz="1800" b="0" dirty="0"/>
              <a:t>NC Department of Health and Human Services </a:t>
            </a:r>
            <a:r>
              <a:rPr lang="en-US" dirty="0"/>
              <a:t>Disaster Recovery Assessment for Child Care Centers</a:t>
            </a:r>
          </a:p>
        </p:txBody>
      </p:sp>
      <p:sp>
        <p:nvSpPr>
          <p:cNvPr id="10" name="Text Placeholder 8"/>
          <p:cNvSpPr>
            <a:spLocks noGrp="1"/>
          </p:cNvSpPr>
          <p:nvPr>
            <p:ph type="body" sz="quarter" idx="11"/>
          </p:nvPr>
        </p:nvSpPr>
        <p:spPr>
          <a:xfrm>
            <a:off x="2768596" y="4262332"/>
            <a:ext cx="5774267" cy="1602168"/>
          </a:xfrm>
        </p:spPr>
        <p:txBody>
          <a:bodyPr/>
          <a:lstStyle/>
          <a:p>
            <a:r>
              <a:rPr lang="en-US" sz="2000" dirty="0"/>
              <a:t>Building Resilient Environmental Health Capacity (BREHC)</a:t>
            </a:r>
          </a:p>
          <a:p>
            <a:endParaRPr lang="en-US" sz="1100" dirty="0"/>
          </a:p>
          <a:p>
            <a:r>
              <a:rPr lang="en-US" sz="1800" b="0" dirty="0"/>
              <a:t>Joyce Keith Hargrove, PhD</a:t>
            </a:r>
          </a:p>
          <a:p>
            <a:r>
              <a:rPr lang="en-US" sz="1400" b="0" dirty="0"/>
              <a:t>Environmental Program Consultant</a:t>
            </a:r>
          </a:p>
          <a:p>
            <a:endParaRPr lang="en-US" sz="1400" b="0" dirty="0"/>
          </a:p>
          <a:p>
            <a:r>
              <a:rPr lang="en-US" sz="1800" b="0" dirty="0"/>
              <a:t>Stephanie Mar</a:t>
            </a:r>
          </a:p>
          <a:p>
            <a:r>
              <a:rPr lang="en-US" sz="1400" b="0" dirty="0"/>
              <a:t>Social Research Assistant II</a:t>
            </a:r>
          </a:p>
        </p:txBody>
      </p:sp>
      <p:sp>
        <p:nvSpPr>
          <p:cNvPr id="11" name="Text Placeholder 9"/>
          <p:cNvSpPr>
            <a:spLocks noGrp="1"/>
          </p:cNvSpPr>
          <p:nvPr>
            <p:ph type="body" sz="quarter" idx="12"/>
          </p:nvPr>
        </p:nvSpPr>
        <p:spPr>
          <a:xfrm>
            <a:off x="2768596" y="5864500"/>
            <a:ext cx="5774267" cy="488226"/>
          </a:xfrm>
        </p:spPr>
        <p:txBody>
          <a:bodyPr>
            <a:normAutofit/>
          </a:bodyPr>
          <a:lstStyle/>
          <a:p>
            <a:r>
              <a:rPr lang="en-US" sz="2000" dirty="0"/>
              <a:t>April 19, 2022</a:t>
            </a:r>
          </a:p>
        </p:txBody>
      </p:sp>
    </p:spTree>
    <p:extLst>
      <p:ext uri="{BB962C8B-B14F-4D97-AF65-F5344CB8AC3E}">
        <p14:creationId xmlns:p14="http://schemas.microsoft.com/office/powerpoint/2010/main" val="2860315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70931-E844-4B03-B2A8-330EFB243CA6}"/>
              </a:ext>
            </a:extLst>
          </p:cNvPr>
          <p:cNvSpPr>
            <a:spLocks noGrp="1"/>
          </p:cNvSpPr>
          <p:nvPr>
            <p:ph type="title"/>
          </p:nvPr>
        </p:nvSpPr>
        <p:spPr/>
        <p:txBody>
          <a:bodyPr/>
          <a:lstStyle/>
          <a:p>
            <a:pPr algn="ctr"/>
            <a:r>
              <a:rPr lang="en-US" sz="4000" dirty="0"/>
              <a:t>Survey Results</a:t>
            </a:r>
          </a:p>
        </p:txBody>
      </p:sp>
      <p:sp>
        <p:nvSpPr>
          <p:cNvPr id="3" name="Text Placeholder 2">
            <a:extLst>
              <a:ext uri="{FF2B5EF4-FFF2-40B4-BE49-F238E27FC236}">
                <a16:creationId xmlns:a16="http://schemas.microsoft.com/office/drawing/2014/main" id="{EAD1FDC1-C05C-4397-8DE3-F1AFDA4B0CDF}"/>
              </a:ext>
            </a:extLst>
          </p:cNvPr>
          <p:cNvSpPr>
            <a:spLocks noGrp="1"/>
          </p:cNvSpPr>
          <p:nvPr>
            <p:ph type="body" sz="quarter" idx="10"/>
          </p:nvPr>
        </p:nvSpPr>
        <p:spPr/>
        <p:txBody>
          <a:bodyPr/>
          <a:lstStyle/>
          <a:p>
            <a:r>
              <a:rPr lang="en-US" dirty="0"/>
              <a:t>Greatest concerns for EHS when a Center needs to reopen:</a:t>
            </a:r>
          </a:p>
          <a:p>
            <a:pPr marL="960120" lvl="1" indent="-457200">
              <a:buFont typeface="+mj-lt"/>
              <a:buAutoNum type="arabicPeriod"/>
            </a:pPr>
            <a:r>
              <a:rPr lang="en-US" dirty="0"/>
              <a:t>Power outages or power supply,</a:t>
            </a:r>
          </a:p>
          <a:p>
            <a:pPr marL="960120" lvl="1" indent="-457200">
              <a:buFont typeface="+mj-lt"/>
              <a:buAutoNum type="arabicPeriod"/>
            </a:pPr>
            <a:r>
              <a:rPr lang="en-US" dirty="0"/>
              <a:t>Food storage and handling,</a:t>
            </a:r>
          </a:p>
          <a:p>
            <a:pPr marL="960120" lvl="1" indent="-457200">
              <a:buFont typeface="+mj-lt"/>
              <a:buAutoNum type="arabicPeriod"/>
            </a:pPr>
            <a:r>
              <a:rPr lang="en-US" dirty="0"/>
              <a:t>Water supply,</a:t>
            </a:r>
          </a:p>
          <a:p>
            <a:pPr marL="960120" lvl="1" indent="-457200">
              <a:buFont typeface="+mj-lt"/>
              <a:buAutoNum type="arabicPeriod"/>
            </a:pPr>
            <a:r>
              <a:rPr lang="en-US" dirty="0"/>
              <a:t>Wastewater systems, and</a:t>
            </a:r>
          </a:p>
          <a:p>
            <a:pPr marL="960120" lvl="1" indent="-457200">
              <a:buFont typeface="+mj-lt"/>
              <a:buAutoNum type="arabicPeriod"/>
            </a:pPr>
            <a:r>
              <a:rPr lang="en-US" dirty="0"/>
              <a:t>Mold and mildew growth due to water damage or standing water</a:t>
            </a:r>
          </a:p>
        </p:txBody>
      </p:sp>
      <p:sp>
        <p:nvSpPr>
          <p:cNvPr id="4" name="Text Placeholder 3">
            <a:extLst>
              <a:ext uri="{FF2B5EF4-FFF2-40B4-BE49-F238E27FC236}">
                <a16:creationId xmlns:a16="http://schemas.microsoft.com/office/drawing/2014/main" id="{21DC10A8-2959-4E84-ACC3-974F2118439E}"/>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100767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CEBEA-530A-4355-9932-A68FA18A4E79}"/>
              </a:ext>
            </a:extLst>
          </p:cNvPr>
          <p:cNvSpPr>
            <a:spLocks noGrp="1"/>
          </p:cNvSpPr>
          <p:nvPr>
            <p:ph type="title"/>
          </p:nvPr>
        </p:nvSpPr>
        <p:spPr/>
        <p:txBody>
          <a:bodyPr/>
          <a:lstStyle/>
          <a:p>
            <a:pPr algn="ctr"/>
            <a:r>
              <a:rPr lang="en-US" sz="4000" dirty="0"/>
              <a:t>Post-Disaster Assessment Form Preview</a:t>
            </a:r>
          </a:p>
        </p:txBody>
      </p:sp>
      <p:sp>
        <p:nvSpPr>
          <p:cNvPr id="18" name="Text Placeholder 17">
            <a:extLst>
              <a:ext uri="{FF2B5EF4-FFF2-40B4-BE49-F238E27FC236}">
                <a16:creationId xmlns:a16="http://schemas.microsoft.com/office/drawing/2014/main" id="{15C553F2-0877-4AEF-88C7-8E1C40DB07CF}"/>
              </a:ext>
            </a:extLst>
          </p:cNvPr>
          <p:cNvSpPr>
            <a:spLocks noGrp="1"/>
          </p:cNvSpPr>
          <p:nvPr>
            <p:ph type="body" sz="quarter" idx="10"/>
          </p:nvPr>
        </p:nvSpPr>
        <p:spPr>
          <a:xfrm>
            <a:off x="628650" y="1335572"/>
            <a:ext cx="4516374" cy="4668714"/>
          </a:xfrm>
        </p:spPr>
        <p:txBody>
          <a:bodyPr/>
          <a:lstStyle/>
          <a:p>
            <a:endParaRPr lang="en-US" dirty="0"/>
          </a:p>
          <a:p>
            <a:endParaRPr lang="en-US" dirty="0"/>
          </a:p>
          <a:p>
            <a:r>
              <a:rPr lang="en-US" dirty="0"/>
              <a:t>Guides EHS through the assessment process by categorizing the form by risk</a:t>
            </a:r>
          </a:p>
          <a:p>
            <a:pPr marL="0" indent="0">
              <a:buNone/>
            </a:pPr>
            <a:endParaRPr lang="en-US" dirty="0"/>
          </a:p>
          <a:p>
            <a:r>
              <a:rPr lang="en-US" dirty="0"/>
              <a:t>Primarily check boxes, with follow up questions for written details and ample space for comments</a:t>
            </a:r>
          </a:p>
          <a:p>
            <a:pPr marL="0" indent="0">
              <a:buNone/>
            </a:pPr>
            <a:endParaRPr lang="en-US" dirty="0"/>
          </a:p>
          <a:p>
            <a:r>
              <a:rPr lang="en-US" dirty="0"/>
              <a:t>Pairs with a remediation guidance document for child care center operators </a:t>
            </a:r>
          </a:p>
        </p:txBody>
      </p:sp>
      <p:sp>
        <p:nvSpPr>
          <p:cNvPr id="19" name="Text Placeholder 18">
            <a:extLst>
              <a:ext uri="{FF2B5EF4-FFF2-40B4-BE49-F238E27FC236}">
                <a16:creationId xmlns:a16="http://schemas.microsoft.com/office/drawing/2014/main" id="{9133D595-A846-4B20-A690-C8AFDE851536}"/>
              </a:ext>
            </a:extLst>
          </p:cNvPr>
          <p:cNvSpPr>
            <a:spLocks noGrp="1"/>
          </p:cNvSpPr>
          <p:nvPr>
            <p:ph type="body" sz="quarter" idx="11"/>
          </p:nvPr>
        </p:nvSpPr>
        <p:spPr/>
        <p:txBody>
          <a:bodyPr/>
          <a:lstStyle/>
          <a:p>
            <a:endParaRPr lang="en-US"/>
          </a:p>
        </p:txBody>
      </p:sp>
      <p:grpSp>
        <p:nvGrpSpPr>
          <p:cNvPr id="21" name="Group 20">
            <a:extLst>
              <a:ext uri="{FF2B5EF4-FFF2-40B4-BE49-F238E27FC236}">
                <a16:creationId xmlns:a16="http://schemas.microsoft.com/office/drawing/2014/main" id="{FF59EDC3-CA52-4E0E-875D-3187A793DF33}"/>
              </a:ext>
            </a:extLst>
          </p:cNvPr>
          <p:cNvGrpSpPr/>
          <p:nvPr/>
        </p:nvGrpSpPr>
        <p:grpSpPr>
          <a:xfrm>
            <a:off x="5385025" y="2048256"/>
            <a:ext cx="3320063" cy="4000948"/>
            <a:chOff x="350250" y="2329668"/>
            <a:chExt cx="3129267" cy="3959880"/>
          </a:xfrm>
        </p:grpSpPr>
        <p:graphicFrame>
          <p:nvGraphicFramePr>
            <p:cNvPr id="22" name="Object 21">
              <a:extLst>
                <a:ext uri="{FF2B5EF4-FFF2-40B4-BE49-F238E27FC236}">
                  <a16:creationId xmlns:a16="http://schemas.microsoft.com/office/drawing/2014/main" id="{4FB6F697-7BCC-498E-8926-7653E12283E2}"/>
                </a:ext>
              </a:extLst>
            </p:cNvPr>
            <p:cNvGraphicFramePr>
              <a:graphicFrameLocks noChangeAspect="1"/>
            </p:cNvGraphicFramePr>
            <p:nvPr>
              <p:extLst>
                <p:ext uri="{D42A27DB-BD31-4B8C-83A1-F6EECF244321}">
                  <p14:modId xmlns:p14="http://schemas.microsoft.com/office/powerpoint/2010/main" val="1425323751"/>
                </p:ext>
              </p:extLst>
            </p:nvPr>
          </p:nvGraphicFramePr>
          <p:xfrm>
            <a:off x="350250" y="2329668"/>
            <a:ext cx="2824467" cy="3655080"/>
          </p:xfrm>
          <a:graphic>
            <a:graphicData uri="http://schemas.openxmlformats.org/presentationml/2006/ole">
              <mc:AlternateContent xmlns:mc="http://schemas.openxmlformats.org/markup-compatibility/2006">
                <mc:Choice xmlns:v="urn:schemas-microsoft-com:vml" Requires="v">
                  <p:oleObj spid="_x0000_s1182" name="Acrobat Document" r:id="rId4" imgW="4663440" imgH="6034898" progId="Acrobat.Document.DC">
                    <p:embed/>
                  </p:oleObj>
                </mc:Choice>
                <mc:Fallback>
                  <p:oleObj name="Acrobat Document" r:id="rId4" imgW="4663440" imgH="6034898" progId="Acrobat.Document.DC">
                    <p:embed/>
                    <p:pic>
                      <p:nvPicPr>
                        <p:cNvPr id="7" name="Object 6">
                          <a:extLst>
                            <a:ext uri="{FF2B5EF4-FFF2-40B4-BE49-F238E27FC236}">
                              <a16:creationId xmlns:a16="http://schemas.microsoft.com/office/drawing/2014/main" id="{0BA9B45F-FF3C-452C-8D25-C388F6EC1EA3}"/>
                            </a:ext>
                          </a:extLst>
                        </p:cNvPr>
                        <p:cNvPicPr/>
                        <p:nvPr/>
                      </p:nvPicPr>
                      <p:blipFill>
                        <a:blip r:embed="rId5"/>
                        <a:stretch>
                          <a:fillRect/>
                        </a:stretch>
                      </p:blipFill>
                      <p:spPr>
                        <a:xfrm>
                          <a:off x="350250" y="2329668"/>
                          <a:ext cx="2824467" cy="3655080"/>
                        </a:xfrm>
                        <a:prstGeom prst="rect">
                          <a:avLst/>
                        </a:prstGeom>
                        <a:ln>
                          <a:solidFill>
                            <a:schemeClr val="tx1"/>
                          </a:solidFill>
                        </a:ln>
                      </p:spPr>
                    </p:pic>
                  </p:oleObj>
                </mc:Fallback>
              </mc:AlternateContent>
            </a:graphicData>
          </a:graphic>
        </p:graphicFrame>
        <p:graphicFrame>
          <p:nvGraphicFramePr>
            <p:cNvPr id="23" name="Object 22">
              <a:extLst>
                <a:ext uri="{FF2B5EF4-FFF2-40B4-BE49-F238E27FC236}">
                  <a16:creationId xmlns:a16="http://schemas.microsoft.com/office/drawing/2014/main" id="{267F1935-DCAA-4980-9047-B55D05D9097B}"/>
                </a:ext>
              </a:extLst>
            </p:cNvPr>
            <p:cNvGraphicFramePr>
              <a:graphicFrameLocks noChangeAspect="1"/>
            </p:cNvGraphicFramePr>
            <p:nvPr>
              <p:extLst>
                <p:ext uri="{D42A27DB-BD31-4B8C-83A1-F6EECF244321}">
                  <p14:modId xmlns:p14="http://schemas.microsoft.com/office/powerpoint/2010/main" val="2409428406"/>
                </p:ext>
              </p:extLst>
            </p:nvPr>
          </p:nvGraphicFramePr>
          <p:xfrm>
            <a:off x="502650" y="2482068"/>
            <a:ext cx="2824467" cy="3655080"/>
          </p:xfrm>
          <a:graphic>
            <a:graphicData uri="http://schemas.openxmlformats.org/presentationml/2006/ole">
              <mc:AlternateContent xmlns:mc="http://schemas.openxmlformats.org/markup-compatibility/2006">
                <mc:Choice xmlns:v="urn:schemas-microsoft-com:vml" Requires="v">
                  <p:oleObj spid="_x0000_s1183" name="Acrobat Document" r:id="rId6" imgW="4663440" imgH="6034898" progId="Acrobat.Document.DC">
                    <p:embed/>
                  </p:oleObj>
                </mc:Choice>
                <mc:Fallback>
                  <p:oleObj name="Acrobat Document" r:id="rId6" imgW="4663440" imgH="6034898" progId="Acrobat.Document.DC">
                    <p:embed/>
                    <p:pic>
                      <p:nvPicPr>
                        <p:cNvPr id="8" name="Object 7">
                          <a:extLst>
                            <a:ext uri="{FF2B5EF4-FFF2-40B4-BE49-F238E27FC236}">
                              <a16:creationId xmlns:a16="http://schemas.microsoft.com/office/drawing/2014/main" id="{9BD0E191-5FFB-4CC8-B7C8-28E93B5ED6D1}"/>
                            </a:ext>
                          </a:extLst>
                        </p:cNvPr>
                        <p:cNvPicPr/>
                        <p:nvPr/>
                      </p:nvPicPr>
                      <p:blipFill>
                        <a:blip r:embed="rId5"/>
                        <a:stretch>
                          <a:fillRect/>
                        </a:stretch>
                      </p:blipFill>
                      <p:spPr>
                        <a:xfrm>
                          <a:off x="502650" y="2482068"/>
                          <a:ext cx="2824467" cy="3655080"/>
                        </a:xfrm>
                        <a:prstGeom prst="rect">
                          <a:avLst/>
                        </a:prstGeom>
                        <a:ln>
                          <a:solidFill>
                            <a:schemeClr val="tx1"/>
                          </a:solidFill>
                        </a:ln>
                      </p:spPr>
                    </p:pic>
                  </p:oleObj>
                </mc:Fallback>
              </mc:AlternateContent>
            </a:graphicData>
          </a:graphic>
        </p:graphicFrame>
        <p:graphicFrame>
          <p:nvGraphicFramePr>
            <p:cNvPr id="24" name="Object 23">
              <a:extLst>
                <a:ext uri="{FF2B5EF4-FFF2-40B4-BE49-F238E27FC236}">
                  <a16:creationId xmlns:a16="http://schemas.microsoft.com/office/drawing/2014/main" id="{9F993C74-1D0D-40C1-8F21-A088A9095A02}"/>
                </a:ext>
              </a:extLst>
            </p:cNvPr>
            <p:cNvGraphicFramePr>
              <a:graphicFrameLocks noChangeAspect="1"/>
            </p:cNvGraphicFramePr>
            <p:nvPr>
              <p:extLst>
                <p:ext uri="{D42A27DB-BD31-4B8C-83A1-F6EECF244321}">
                  <p14:modId xmlns:p14="http://schemas.microsoft.com/office/powerpoint/2010/main" val="838686855"/>
                </p:ext>
              </p:extLst>
            </p:nvPr>
          </p:nvGraphicFramePr>
          <p:xfrm>
            <a:off x="655050" y="2634468"/>
            <a:ext cx="2824467" cy="3655080"/>
          </p:xfrm>
          <a:graphic>
            <a:graphicData uri="http://schemas.openxmlformats.org/presentationml/2006/ole">
              <mc:AlternateContent xmlns:mc="http://schemas.openxmlformats.org/markup-compatibility/2006">
                <mc:Choice xmlns:v="urn:schemas-microsoft-com:vml" Requires="v">
                  <p:oleObj spid="_x0000_s1184" name="Acrobat Document" r:id="rId7" imgW="4663440" imgH="6034898" progId="Acrobat.Document.DC">
                    <p:embed/>
                  </p:oleObj>
                </mc:Choice>
                <mc:Fallback>
                  <p:oleObj name="Acrobat Document" r:id="rId7" imgW="4663440" imgH="6034898" progId="Acrobat.Document.DC">
                    <p:embed/>
                    <p:pic>
                      <p:nvPicPr>
                        <p:cNvPr id="9" name="Object 8">
                          <a:extLst>
                            <a:ext uri="{FF2B5EF4-FFF2-40B4-BE49-F238E27FC236}">
                              <a16:creationId xmlns:a16="http://schemas.microsoft.com/office/drawing/2014/main" id="{AA48DD54-142C-43D3-A391-A496903F83C0}"/>
                            </a:ext>
                          </a:extLst>
                        </p:cNvPr>
                        <p:cNvPicPr/>
                        <p:nvPr/>
                      </p:nvPicPr>
                      <p:blipFill>
                        <a:blip r:embed="rId5"/>
                        <a:stretch>
                          <a:fillRect/>
                        </a:stretch>
                      </p:blipFill>
                      <p:spPr>
                        <a:xfrm>
                          <a:off x="655050" y="2634468"/>
                          <a:ext cx="2824467" cy="3655080"/>
                        </a:xfrm>
                        <a:prstGeom prst="rect">
                          <a:avLst/>
                        </a:prstGeom>
                        <a:ln>
                          <a:solidFill>
                            <a:schemeClr val="tx1"/>
                          </a:solidFill>
                        </a:ln>
                      </p:spPr>
                    </p:pic>
                  </p:oleObj>
                </mc:Fallback>
              </mc:AlternateContent>
            </a:graphicData>
          </a:graphic>
        </p:graphicFrame>
      </p:grpSp>
    </p:spTree>
    <p:extLst>
      <p:ext uri="{BB962C8B-B14F-4D97-AF65-F5344CB8AC3E}">
        <p14:creationId xmlns:p14="http://schemas.microsoft.com/office/powerpoint/2010/main" val="1109276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ACAFA6-DB4B-4404-A6D7-501FCA7BA429}"/>
              </a:ext>
            </a:extLst>
          </p:cNvPr>
          <p:cNvSpPr>
            <a:spLocks noGrp="1"/>
          </p:cNvSpPr>
          <p:nvPr>
            <p:ph type="title"/>
          </p:nvPr>
        </p:nvSpPr>
        <p:spPr/>
        <p:txBody>
          <a:bodyPr/>
          <a:lstStyle/>
          <a:p>
            <a:pPr algn="ctr"/>
            <a:r>
              <a:rPr lang="en-US" sz="4000" dirty="0"/>
              <a:t>Assessment Form Feedback Request</a:t>
            </a:r>
          </a:p>
        </p:txBody>
      </p:sp>
      <p:sp>
        <p:nvSpPr>
          <p:cNvPr id="7" name="Text Placeholder 6">
            <a:extLst>
              <a:ext uri="{FF2B5EF4-FFF2-40B4-BE49-F238E27FC236}">
                <a16:creationId xmlns:a16="http://schemas.microsoft.com/office/drawing/2014/main" id="{12955A8D-98AD-41F9-95C6-6C42D3318A50}"/>
              </a:ext>
            </a:extLst>
          </p:cNvPr>
          <p:cNvSpPr>
            <a:spLocks noGrp="1"/>
          </p:cNvSpPr>
          <p:nvPr>
            <p:ph type="body" sz="quarter" idx="10"/>
          </p:nvPr>
        </p:nvSpPr>
        <p:spPr/>
        <p:txBody>
          <a:bodyPr/>
          <a:lstStyle/>
          <a:p>
            <a:pPr marL="0" indent="0" algn="ctr">
              <a:buNone/>
            </a:pPr>
            <a:endParaRPr lang="en-US" dirty="0"/>
          </a:p>
          <a:p>
            <a:pPr marL="0" indent="0" algn="ctr">
              <a:buNone/>
            </a:pPr>
            <a:endParaRPr lang="en-US" dirty="0"/>
          </a:p>
          <a:p>
            <a:pPr marL="0" indent="0" algn="ctr">
              <a:buNone/>
            </a:pPr>
            <a:r>
              <a:rPr lang="en-US" dirty="0"/>
              <a:t>We need your feedback!</a:t>
            </a:r>
          </a:p>
          <a:p>
            <a:pPr marL="0" indent="0" algn="ctr">
              <a:buNone/>
            </a:pPr>
            <a:r>
              <a:rPr lang="en-US" dirty="0"/>
              <a:t>Please respond by </a:t>
            </a:r>
            <a:r>
              <a:rPr lang="en-US" dirty="0">
                <a:highlight>
                  <a:srgbClr val="FFFF00"/>
                </a:highlight>
              </a:rPr>
              <a:t>May 6</a:t>
            </a:r>
            <a:r>
              <a:rPr lang="en-US" baseline="30000" dirty="0">
                <a:highlight>
                  <a:srgbClr val="FFFF00"/>
                </a:highlight>
              </a:rPr>
              <a:t>th</a:t>
            </a:r>
            <a:r>
              <a:rPr lang="en-US" dirty="0">
                <a:highlight>
                  <a:srgbClr val="FFFF00"/>
                </a:highlight>
              </a:rPr>
              <a:t>, 2022</a:t>
            </a:r>
          </a:p>
          <a:p>
            <a:endParaRPr lang="en-US" dirty="0"/>
          </a:p>
          <a:p>
            <a:pPr marL="0" indent="0" algn="ctr">
              <a:buNone/>
            </a:pPr>
            <a:r>
              <a:rPr lang="en-US" sz="2400" dirty="0"/>
              <a:t>Feedback Link: </a:t>
            </a:r>
            <a:r>
              <a:rPr lang="en-US" sz="1800" u="sng" dirty="0">
                <a:solidFill>
                  <a:srgbClr val="0563C1"/>
                </a:solidFill>
                <a:effectLst/>
                <a:latin typeface="Abadi" panose="020B0604020104020204" pitchFamily="34" charset="0"/>
                <a:ea typeface="Calibri" panose="020F0502020204030204" pitchFamily="34" charset="0"/>
                <a:hlinkClick r:id="rId3"/>
              </a:rPr>
              <a:t>https://unc.az1.qualtrics.com/jfe/form/SV_dnG07TevSL8FNJA</a:t>
            </a:r>
            <a:endParaRPr lang="en-US" dirty="0"/>
          </a:p>
        </p:txBody>
      </p:sp>
      <p:sp>
        <p:nvSpPr>
          <p:cNvPr id="8" name="Text Placeholder 7">
            <a:extLst>
              <a:ext uri="{FF2B5EF4-FFF2-40B4-BE49-F238E27FC236}">
                <a16:creationId xmlns:a16="http://schemas.microsoft.com/office/drawing/2014/main" id="{D88EDDE3-1D55-4247-8C38-4475A72673A1}"/>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489945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13AE-B796-477F-BE61-77AF9FA68496}"/>
              </a:ext>
            </a:extLst>
          </p:cNvPr>
          <p:cNvSpPr>
            <a:spLocks noGrp="1"/>
          </p:cNvSpPr>
          <p:nvPr>
            <p:ph type="title"/>
          </p:nvPr>
        </p:nvSpPr>
        <p:spPr>
          <a:xfrm>
            <a:off x="674369" y="624054"/>
            <a:ext cx="7843267" cy="5386602"/>
          </a:xfrm>
        </p:spPr>
        <p:txBody>
          <a:bodyPr/>
          <a:lstStyle/>
          <a:p>
            <a:pPr algn="ctr"/>
            <a:br>
              <a:rPr lang="en-US" dirty="0"/>
            </a:br>
            <a:br>
              <a:rPr lang="en-US" dirty="0"/>
            </a:br>
            <a:br>
              <a:rPr lang="en-US" dirty="0"/>
            </a:br>
            <a:br>
              <a:rPr lang="en-US" dirty="0"/>
            </a:br>
            <a:br>
              <a:rPr lang="en-US" dirty="0"/>
            </a:br>
            <a:r>
              <a:rPr lang="en-US" dirty="0"/>
              <a:t>Questions?</a:t>
            </a:r>
          </a:p>
        </p:txBody>
      </p:sp>
      <p:sp>
        <p:nvSpPr>
          <p:cNvPr id="4" name="Text Placeholder 3">
            <a:extLst>
              <a:ext uri="{FF2B5EF4-FFF2-40B4-BE49-F238E27FC236}">
                <a16:creationId xmlns:a16="http://schemas.microsoft.com/office/drawing/2014/main" id="{260D0890-616A-4CD4-B31B-F00971CE75E9}"/>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22240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2F184-7621-4600-AE82-68560E31DF86}"/>
              </a:ext>
            </a:extLst>
          </p:cNvPr>
          <p:cNvSpPr>
            <a:spLocks noGrp="1"/>
          </p:cNvSpPr>
          <p:nvPr>
            <p:ph type="title"/>
          </p:nvPr>
        </p:nvSpPr>
        <p:spPr>
          <a:xfrm>
            <a:off x="674369" y="624054"/>
            <a:ext cx="7843267" cy="3423690"/>
          </a:xfrm>
        </p:spPr>
        <p:txBody>
          <a:bodyPr/>
          <a:lstStyle/>
          <a:p>
            <a:pPr algn="ctr"/>
            <a:br>
              <a:rPr lang="en-US" dirty="0"/>
            </a:br>
            <a:br>
              <a:rPr lang="en-US" dirty="0"/>
            </a:br>
            <a:br>
              <a:rPr lang="en-US" dirty="0"/>
            </a:br>
            <a:br>
              <a:rPr lang="en-US" dirty="0"/>
            </a:br>
            <a:r>
              <a:rPr lang="en-US" sz="4000" dirty="0"/>
              <a:t>Thank you!</a:t>
            </a:r>
          </a:p>
        </p:txBody>
      </p:sp>
      <p:sp>
        <p:nvSpPr>
          <p:cNvPr id="3" name="Text Placeholder 2">
            <a:extLst>
              <a:ext uri="{FF2B5EF4-FFF2-40B4-BE49-F238E27FC236}">
                <a16:creationId xmlns:a16="http://schemas.microsoft.com/office/drawing/2014/main" id="{356EE818-326D-45F5-92AB-99309E594A3F}"/>
              </a:ext>
            </a:extLst>
          </p:cNvPr>
          <p:cNvSpPr>
            <a:spLocks noGrp="1"/>
          </p:cNvSpPr>
          <p:nvPr>
            <p:ph type="body" sz="quarter" idx="10"/>
          </p:nvPr>
        </p:nvSpPr>
        <p:spPr>
          <a:xfrm>
            <a:off x="628650" y="4047744"/>
            <a:ext cx="7888288" cy="1962912"/>
          </a:xfrm>
        </p:spPr>
        <p:txBody>
          <a:bodyPr/>
          <a:lstStyle/>
          <a:p>
            <a:pPr marL="0" indent="0">
              <a:buNone/>
            </a:pPr>
            <a:r>
              <a:rPr lang="en-US" dirty="0"/>
              <a:t>Joyce Keith Hargrove, Ph.D. </a:t>
            </a:r>
          </a:p>
          <a:p>
            <a:pPr marL="0" indent="0">
              <a:buNone/>
            </a:pPr>
            <a:r>
              <a:rPr lang="en-US" b="0" dirty="0"/>
              <a:t>joyce.hargrove@dhhs.nc.gov</a:t>
            </a:r>
          </a:p>
          <a:p>
            <a:pPr marL="0" indent="0">
              <a:buNone/>
            </a:pPr>
            <a:endParaRPr lang="en-US" dirty="0"/>
          </a:p>
          <a:p>
            <a:pPr marL="0" indent="0">
              <a:buNone/>
            </a:pPr>
            <a:r>
              <a:rPr lang="en-US" dirty="0"/>
              <a:t>Stephanie Mar </a:t>
            </a:r>
          </a:p>
          <a:p>
            <a:pPr marL="0" indent="0">
              <a:buNone/>
            </a:pPr>
            <a:r>
              <a:rPr lang="en-US" b="0" dirty="0"/>
              <a:t>stephanie.mar@dhhs.nc.gov</a:t>
            </a:r>
          </a:p>
        </p:txBody>
      </p:sp>
      <p:sp>
        <p:nvSpPr>
          <p:cNvPr id="4" name="Text Placeholder 3">
            <a:extLst>
              <a:ext uri="{FF2B5EF4-FFF2-40B4-BE49-F238E27FC236}">
                <a16:creationId xmlns:a16="http://schemas.microsoft.com/office/drawing/2014/main" id="{EF6AEA4F-1640-4C1C-B35A-634723E36BB0}"/>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02886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4000" dirty="0"/>
              <a:t>Presentation Overview</a:t>
            </a:r>
          </a:p>
        </p:txBody>
      </p:sp>
      <p:sp>
        <p:nvSpPr>
          <p:cNvPr id="6" name="Text Placeholder 5"/>
          <p:cNvSpPr>
            <a:spLocks noGrp="1"/>
          </p:cNvSpPr>
          <p:nvPr>
            <p:ph type="body" sz="quarter" idx="10"/>
          </p:nvPr>
        </p:nvSpPr>
        <p:spPr/>
        <p:txBody>
          <a:bodyPr/>
          <a:lstStyle/>
          <a:p>
            <a:endParaRPr lang="en-US" dirty="0"/>
          </a:p>
          <a:p>
            <a:r>
              <a:rPr lang="en-US" dirty="0"/>
              <a:t>BREHC Overview</a:t>
            </a:r>
          </a:p>
          <a:p>
            <a:r>
              <a:rPr lang="en-US" dirty="0"/>
              <a:t>Purpose of Disaster Recovery Assessment</a:t>
            </a:r>
          </a:p>
          <a:p>
            <a:r>
              <a:rPr lang="en-US" dirty="0"/>
              <a:t>Assessment Form Development &amp; Results</a:t>
            </a:r>
          </a:p>
          <a:p>
            <a:r>
              <a:rPr lang="en-US" dirty="0"/>
              <a:t>Post-Disaster Sanitation Assessment Form Preview</a:t>
            </a:r>
          </a:p>
          <a:p>
            <a:r>
              <a:rPr lang="en-US" dirty="0"/>
              <a:t>Questions</a:t>
            </a:r>
          </a:p>
        </p:txBody>
      </p:sp>
      <p:sp>
        <p:nvSpPr>
          <p:cNvPr id="7" name="Text Placeholder 6"/>
          <p:cNvSpPr>
            <a:spLocks noGrp="1"/>
          </p:cNvSpPr>
          <p:nvPr>
            <p:ph type="body" sz="quarter" idx="11"/>
          </p:nvPr>
        </p:nvSpPr>
        <p:spPr/>
        <p:txBody>
          <a:bodyPr/>
          <a:lstStyle/>
          <a:p>
            <a:r>
              <a:rPr lang="en-US" dirty="0"/>
              <a:t>SOURCE:</a:t>
            </a:r>
          </a:p>
        </p:txBody>
      </p:sp>
    </p:spTree>
    <p:extLst>
      <p:ext uri="{BB962C8B-B14F-4D97-AF65-F5344CB8AC3E}">
        <p14:creationId xmlns:p14="http://schemas.microsoft.com/office/powerpoint/2010/main" val="953865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BFF61-6F10-41B1-BEB4-05240F178D74}"/>
              </a:ext>
            </a:extLst>
          </p:cNvPr>
          <p:cNvSpPr>
            <a:spLocks noGrp="1"/>
          </p:cNvSpPr>
          <p:nvPr>
            <p:ph type="title"/>
          </p:nvPr>
        </p:nvSpPr>
        <p:spPr/>
        <p:txBody>
          <a:bodyPr/>
          <a:lstStyle/>
          <a:p>
            <a:pPr algn="ctr"/>
            <a:r>
              <a:rPr lang="en-US" sz="4000" dirty="0"/>
              <a:t>Building Environmental Health Capacity (BREHC)</a:t>
            </a:r>
          </a:p>
        </p:txBody>
      </p:sp>
      <p:sp>
        <p:nvSpPr>
          <p:cNvPr id="3" name="Text Placeholder 2">
            <a:extLst>
              <a:ext uri="{FF2B5EF4-FFF2-40B4-BE49-F238E27FC236}">
                <a16:creationId xmlns:a16="http://schemas.microsoft.com/office/drawing/2014/main" id="{EA7A7123-45EA-4045-B13C-DD354EBB24FD}"/>
              </a:ext>
            </a:extLst>
          </p:cNvPr>
          <p:cNvSpPr>
            <a:spLocks noGrp="1"/>
          </p:cNvSpPr>
          <p:nvPr>
            <p:ph type="body" sz="quarter" idx="10"/>
          </p:nvPr>
        </p:nvSpPr>
        <p:spPr>
          <a:xfrm>
            <a:off x="628649" y="1447800"/>
            <a:ext cx="7992005" cy="6147816"/>
          </a:xfrm>
        </p:spPr>
        <p:txBody>
          <a:bodyPr/>
          <a:lstStyle/>
          <a:p>
            <a:endParaRPr lang="en-US" dirty="0"/>
          </a:p>
          <a:p>
            <a:r>
              <a:rPr lang="en-US" dirty="0"/>
              <a:t>CDC Cooperative Agreement that aims to improve the state’s capacity to detect, identify, and prevent exposures to environmental hazards</a:t>
            </a:r>
          </a:p>
        </p:txBody>
      </p:sp>
      <p:sp>
        <p:nvSpPr>
          <p:cNvPr id="4" name="Text Placeholder 3">
            <a:extLst>
              <a:ext uri="{FF2B5EF4-FFF2-40B4-BE49-F238E27FC236}">
                <a16:creationId xmlns:a16="http://schemas.microsoft.com/office/drawing/2014/main" id="{74D6938B-9D18-41FE-ADA9-E96A74D3B133}"/>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485595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84F17-F807-413A-B0E7-91B316041625}"/>
              </a:ext>
            </a:extLst>
          </p:cNvPr>
          <p:cNvSpPr>
            <a:spLocks noGrp="1"/>
          </p:cNvSpPr>
          <p:nvPr>
            <p:ph type="title"/>
          </p:nvPr>
        </p:nvSpPr>
        <p:spPr/>
        <p:txBody>
          <a:bodyPr/>
          <a:lstStyle/>
          <a:p>
            <a:pPr algn="ctr"/>
            <a:r>
              <a:rPr lang="en-US" sz="4000" dirty="0"/>
              <a:t>BREHC Components</a:t>
            </a:r>
          </a:p>
        </p:txBody>
      </p:sp>
      <p:sp>
        <p:nvSpPr>
          <p:cNvPr id="3" name="Text Placeholder 2">
            <a:extLst>
              <a:ext uri="{FF2B5EF4-FFF2-40B4-BE49-F238E27FC236}">
                <a16:creationId xmlns:a16="http://schemas.microsoft.com/office/drawing/2014/main" id="{3E3DCFF0-1A69-438E-BC3D-D625B30B2BAF}"/>
              </a:ext>
            </a:extLst>
          </p:cNvPr>
          <p:cNvSpPr>
            <a:spLocks noGrp="1"/>
          </p:cNvSpPr>
          <p:nvPr>
            <p:ph type="body" sz="quarter" idx="10"/>
          </p:nvPr>
        </p:nvSpPr>
        <p:spPr>
          <a:xfrm>
            <a:off x="628650" y="1447800"/>
            <a:ext cx="7888288" cy="4795307"/>
          </a:xfrm>
        </p:spPr>
        <p:txBody>
          <a:bodyPr/>
          <a:lstStyle/>
          <a:p>
            <a:endParaRPr lang="en-US" dirty="0"/>
          </a:p>
          <a:p>
            <a:r>
              <a:rPr lang="en-US" dirty="0"/>
              <a:t>Component A - core capacity to use EH data</a:t>
            </a:r>
          </a:p>
          <a:p>
            <a:endParaRPr lang="en-US" dirty="0"/>
          </a:p>
          <a:p>
            <a:r>
              <a:rPr lang="en-US" dirty="0"/>
              <a:t>Component B - access to safe drinking water from private wells</a:t>
            </a:r>
          </a:p>
          <a:p>
            <a:endParaRPr lang="en-US" dirty="0"/>
          </a:p>
          <a:p>
            <a:r>
              <a:rPr lang="en-US" u="sng" dirty="0"/>
              <a:t>Component C – fortify EH resilience in response to natural disasters</a:t>
            </a:r>
          </a:p>
          <a:p>
            <a:endParaRPr lang="en-US" dirty="0"/>
          </a:p>
        </p:txBody>
      </p:sp>
      <p:sp>
        <p:nvSpPr>
          <p:cNvPr id="4" name="Text Placeholder 3">
            <a:extLst>
              <a:ext uri="{FF2B5EF4-FFF2-40B4-BE49-F238E27FC236}">
                <a16:creationId xmlns:a16="http://schemas.microsoft.com/office/drawing/2014/main" id="{2A7B0954-544F-4538-BB22-1C5CC80B70A6}"/>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426350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EE2C5-81D8-4D10-8F90-7EDF91452F66}"/>
              </a:ext>
            </a:extLst>
          </p:cNvPr>
          <p:cNvSpPr>
            <a:spLocks noGrp="1"/>
          </p:cNvSpPr>
          <p:nvPr>
            <p:ph type="title"/>
          </p:nvPr>
        </p:nvSpPr>
        <p:spPr>
          <a:xfrm>
            <a:off x="671025" y="614893"/>
            <a:ext cx="7952276" cy="832906"/>
          </a:xfrm>
        </p:spPr>
        <p:txBody>
          <a:bodyPr/>
          <a:lstStyle/>
          <a:p>
            <a:pPr algn="ctr"/>
            <a:r>
              <a:rPr lang="en-US" sz="4000" dirty="0"/>
              <a:t>Purpose of Post-Disaster Sanitation Assessment Form</a:t>
            </a:r>
          </a:p>
        </p:txBody>
      </p:sp>
      <p:sp>
        <p:nvSpPr>
          <p:cNvPr id="3" name="Text Placeholder 2">
            <a:extLst>
              <a:ext uri="{FF2B5EF4-FFF2-40B4-BE49-F238E27FC236}">
                <a16:creationId xmlns:a16="http://schemas.microsoft.com/office/drawing/2014/main" id="{5033855E-DEDF-40C6-984C-7A27D938384D}"/>
              </a:ext>
            </a:extLst>
          </p:cNvPr>
          <p:cNvSpPr>
            <a:spLocks noGrp="1"/>
          </p:cNvSpPr>
          <p:nvPr>
            <p:ph type="body" sz="quarter" idx="10"/>
          </p:nvPr>
        </p:nvSpPr>
        <p:spPr/>
        <p:txBody>
          <a:bodyPr/>
          <a:lstStyle/>
          <a:p>
            <a:endParaRPr lang="en-US" sz="2400" dirty="0"/>
          </a:p>
          <a:p>
            <a:r>
              <a:rPr lang="en-US" sz="2400" dirty="0"/>
              <a:t>Centers and DCDEE Consultants rely on environmental health specialists (EHS) to assess on-site health hazards and report concerns</a:t>
            </a:r>
          </a:p>
          <a:p>
            <a:r>
              <a:rPr lang="en-US" sz="2400" dirty="0"/>
              <a:t>Natural disasters may create environmental hazards:</a:t>
            </a:r>
          </a:p>
          <a:p>
            <a:pPr lvl="1"/>
            <a:r>
              <a:rPr lang="en-US" sz="2000" dirty="0"/>
              <a:t>prevent child care centers from safely operating</a:t>
            </a:r>
          </a:p>
          <a:p>
            <a:pPr lvl="1"/>
            <a:r>
              <a:rPr lang="en-US" sz="2000" dirty="0"/>
              <a:t>present potential hazards not addressed in routine sanitation assessments</a:t>
            </a:r>
          </a:p>
          <a:p>
            <a:r>
              <a:rPr lang="en-US" sz="2400" dirty="0"/>
              <a:t>Distribute a standardized form to conduct post-disaster sanitation assessments for child care centers</a:t>
            </a:r>
          </a:p>
          <a:p>
            <a:endParaRPr lang="en-US" dirty="0"/>
          </a:p>
        </p:txBody>
      </p:sp>
      <p:sp>
        <p:nvSpPr>
          <p:cNvPr id="4" name="Text Placeholder 3">
            <a:extLst>
              <a:ext uri="{FF2B5EF4-FFF2-40B4-BE49-F238E27FC236}">
                <a16:creationId xmlns:a16="http://schemas.microsoft.com/office/drawing/2014/main" id="{BF3766CA-5479-4B56-98CE-F4298A543CE6}"/>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896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A0D62-FF9D-43F3-A52A-403C89CB1832}"/>
              </a:ext>
            </a:extLst>
          </p:cNvPr>
          <p:cNvSpPr>
            <a:spLocks noGrp="1"/>
          </p:cNvSpPr>
          <p:nvPr>
            <p:ph type="title"/>
          </p:nvPr>
        </p:nvSpPr>
        <p:spPr>
          <a:xfrm>
            <a:off x="674369" y="624054"/>
            <a:ext cx="7888288" cy="1077424"/>
          </a:xfrm>
        </p:spPr>
        <p:txBody>
          <a:bodyPr/>
          <a:lstStyle/>
          <a:p>
            <a:pPr algn="ctr"/>
            <a:r>
              <a:rPr lang="en-US" sz="4000" dirty="0"/>
              <a:t>Assessment Form Development</a:t>
            </a:r>
          </a:p>
        </p:txBody>
      </p:sp>
      <p:sp>
        <p:nvSpPr>
          <p:cNvPr id="3" name="Text Placeholder 2">
            <a:extLst>
              <a:ext uri="{FF2B5EF4-FFF2-40B4-BE49-F238E27FC236}">
                <a16:creationId xmlns:a16="http://schemas.microsoft.com/office/drawing/2014/main" id="{1643F83C-4FC0-4D9D-9F5D-663D2F94B5F5}"/>
              </a:ext>
            </a:extLst>
          </p:cNvPr>
          <p:cNvSpPr>
            <a:spLocks noGrp="1"/>
          </p:cNvSpPr>
          <p:nvPr>
            <p:ph type="body" sz="quarter" idx="10"/>
          </p:nvPr>
        </p:nvSpPr>
        <p:spPr>
          <a:xfrm>
            <a:off x="628650" y="1447800"/>
            <a:ext cx="8075512" cy="4999299"/>
          </a:xfrm>
        </p:spPr>
        <p:txBody>
          <a:bodyPr/>
          <a:lstStyle/>
          <a:p>
            <a:endParaRPr lang="en-US" dirty="0"/>
          </a:p>
          <a:p>
            <a:r>
              <a:rPr lang="en-US" dirty="0"/>
              <a:t>Goal: Learn about existing protocols and experiences of EHS who may have assessed child care centers after a disaster or unintended closure</a:t>
            </a:r>
          </a:p>
          <a:p>
            <a:r>
              <a:rPr lang="en-US" dirty="0"/>
              <a:t>Online survey distributed in July 2021</a:t>
            </a:r>
          </a:p>
          <a:p>
            <a:r>
              <a:rPr lang="en-US" dirty="0"/>
              <a:t>Total responses: 115 (estimated 20-25% response rate)</a:t>
            </a:r>
          </a:p>
        </p:txBody>
      </p:sp>
      <p:sp>
        <p:nvSpPr>
          <p:cNvPr id="4" name="Text Placeholder 3">
            <a:extLst>
              <a:ext uri="{FF2B5EF4-FFF2-40B4-BE49-F238E27FC236}">
                <a16:creationId xmlns:a16="http://schemas.microsoft.com/office/drawing/2014/main" id="{A0E133E4-830E-4819-8351-C50C66284560}"/>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592599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605D1-D6AA-4AF3-B124-4C1F7699CB3C}"/>
              </a:ext>
            </a:extLst>
          </p:cNvPr>
          <p:cNvSpPr>
            <a:spLocks noGrp="1"/>
          </p:cNvSpPr>
          <p:nvPr>
            <p:ph type="title"/>
          </p:nvPr>
        </p:nvSpPr>
        <p:spPr/>
        <p:txBody>
          <a:bodyPr/>
          <a:lstStyle/>
          <a:p>
            <a:pPr algn="ctr"/>
            <a:r>
              <a:rPr lang="en-US" dirty="0"/>
              <a:t>Survey Results</a:t>
            </a:r>
          </a:p>
        </p:txBody>
      </p:sp>
      <p:sp>
        <p:nvSpPr>
          <p:cNvPr id="3" name="Text Placeholder 2">
            <a:extLst>
              <a:ext uri="{FF2B5EF4-FFF2-40B4-BE49-F238E27FC236}">
                <a16:creationId xmlns:a16="http://schemas.microsoft.com/office/drawing/2014/main" id="{2C021EE9-C8EF-48F3-A0CE-D9D6C2E5100B}"/>
              </a:ext>
            </a:extLst>
          </p:cNvPr>
          <p:cNvSpPr>
            <a:spLocks noGrp="1"/>
          </p:cNvSpPr>
          <p:nvPr>
            <p:ph type="body" sz="quarter" idx="10"/>
          </p:nvPr>
        </p:nvSpPr>
        <p:spPr/>
        <p:txBody>
          <a:bodyPr/>
          <a:lstStyle/>
          <a:p>
            <a:r>
              <a:rPr lang="en-US" dirty="0"/>
              <a:t>A majority of respondents service the east and southern regions of the state</a:t>
            </a:r>
          </a:p>
        </p:txBody>
      </p:sp>
      <p:sp>
        <p:nvSpPr>
          <p:cNvPr id="4" name="Text Placeholder 3">
            <a:extLst>
              <a:ext uri="{FF2B5EF4-FFF2-40B4-BE49-F238E27FC236}">
                <a16:creationId xmlns:a16="http://schemas.microsoft.com/office/drawing/2014/main" id="{DB3196A9-D0B6-45BA-AC9E-016EEA6C42DF}"/>
              </a:ext>
            </a:extLst>
          </p:cNvPr>
          <p:cNvSpPr>
            <a:spLocks noGrp="1"/>
          </p:cNvSpPr>
          <p:nvPr>
            <p:ph type="body" sz="quarter" idx="11"/>
          </p:nvPr>
        </p:nvSpPr>
        <p:spPr/>
        <p:txBody>
          <a:bodyPr/>
          <a:lstStyle/>
          <a:p>
            <a:endParaRPr lang="en-US"/>
          </a:p>
        </p:txBody>
      </p:sp>
      <p:pic>
        <p:nvPicPr>
          <p:cNvPr id="6" name="Content Placeholder 5">
            <a:extLst>
              <a:ext uri="{FF2B5EF4-FFF2-40B4-BE49-F238E27FC236}">
                <a16:creationId xmlns:a16="http://schemas.microsoft.com/office/drawing/2014/main" id="{859B40B1-50B1-4C60-9EEA-2A23D691D5CF}"/>
              </a:ext>
            </a:extLst>
          </p:cNvPr>
          <p:cNvPicPr>
            <a:picLocks noGrp="1" noChangeAspect="1"/>
          </p:cNvPicPr>
          <p:nvPr>
            <p:ph sz="quarter" idx="14"/>
          </p:nvPr>
        </p:nvPicPr>
        <p:blipFill rotWithShape="1">
          <a:blip r:embed="rId3" cstate="print">
            <a:extLst>
              <a:ext uri="{28A0092B-C50C-407E-A947-70E740481C1C}">
                <a14:useLocalDpi xmlns:a14="http://schemas.microsoft.com/office/drawing/2010/main" val="0"/>
              </a:ext>
            </a:extLst>
          </a:blip>
          <a:srcRect t="21996" b="19955"/>
          <a:stretch/>
        </p:blipFill>
        <p:spPr bwMode="auto">
          <a:xfrm>
            <a:off x="522287" y="2281389"/>
            <a:ext cx="7889106" cy="324103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337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50467-9650-4703-A395-3D5247880BED}"/>
              </a:ext>
            </a:extLst>
          </p:cNvPr>
          <p:cNvSpPr>
            <a:spLocks noGrp="1"/>
          </p:cNvSpPr>
          <p:nvPr>
            <p:ph type="title"/>
          </p:nvPr>
        </p:nvSpPr>
        <p:spPr/>
        <p:txBody>
          <a:bodyPr/>
          <a:lstStyle/>
          <a:p>
            <a:pPr algn="ctr"/>
            <a:r>
              <a:rPr lang="en-US" sz="4000" dirty="0"/>
              <a:t>Survey Results</a:t>
            </a:r>
          </a:p>
        </p:txBody>
      </p:sp>
      <p:sp>
        <p:nvSpPr>
          <p:cNvPr id="3" name="Text Placeholder 2">
            <a:extLst>
              <a:ext uri="{FF2B5EF4-FFF2-40B4-BE49-F238E27FC236}">
                <a16:creationId xmlns:a16="http://schemas.microsoft.com/office/drawing/2014/main" id="{467A737A-B451-42C4-A3FE-A4BDD3AA57F9}"/>
              </a:ext>
            </a:extLst>
          </p:cNvPr>
          <p:cNvSpPr>
            <a:spLocks noGrp="1"/>
          </p:cNvSpPr>
          <p:nvPr>
            <p:ph type="body" sz="quarter" idx="10"/>
          </p:nvPr>
        </p:nvSpPr>
        <p:spPr/>
        <p:txBody>
          <a:bodyPr/>
          <a:lstStyle/>
          <a:p>
            <a:r>
              <a:rPr lang="en-US" dirty="0"/>
              <a:t>Storms were the most common natural disaster reported, followed by hurricanes and flooding </a:t>
            </a:r>
          </a:p>
        </p:txBody>
      </p:sp>
      <p:sp>
        <p:nvSpPr>
          <p:cNvPr id="4" name="Text Placeholder 3">
            <a:extLst>
              <a:ext uri="{FF2B5EF4-FFF2-40B4-BE49-F238E27FC236}">
                <a16:creationId xmlns:a16="http://schemas.microsoft.com/office/drawing/2014/main" id="{D123A5F2-9C40-4C0F-821D-2B14B03FB673}"/>
              </a:ext>
            </a:extLst>
          </p:cNvPr>
          <p:cNvSpPr>
            <a:spLocks noGrp="1"/>
          </p:cNvSpPr>
          <p:nvPr>
            <p:ph type="body" sz="quarter" idx="11"/>
          </p:nvPr>
        </p:nvSpPr>
        <p:spPr/>
        <p:txBody>
          <a:bodyPr/>
          <a:lstStyle/>
          <a:p>
            <a:endParaRPr lang="en-US"/>
          </a:p>
        </p:txBody>
      </p:sp>
      <p:graphicFrame>
        <p:nvGraphicFramePr>
          <p:cNvPr id="6" name="Content Placeholder 5">
            <a:extLst>
              <a:ext uri="{FF2B5EF4-FFF2-40B4-BE49-F238E27FC236}">
                <a16:creationId xmlns:a16="http://schemas.microsoft.com/office/drawing/2014/main" id="{D8E0E5D3-F1C1-49E9-A26C-4510985D41F4}"/>
              </a:ext>
            </a:extLst>
          </p:cNvPr>
          <p:cNvGraphicFramePr>
            <a:graphicFrameLocks noGrp="1"/>
          </p:cNvGraphicFramePr>
          <p:nvPr>
            <p:ph sz="quarter" idx="14"/>
            <p:extLst>
              <p:ext uri="{D42A27DB-BD31-4B8C-83A1-F6EECF244321}">
                <p14:modId xmlns:p14="http://schemas.microsoft.com/office/powerpoint/2010/main" val="1905579048"/>
              </p:ext>
            </p:extLst>
          </p:nvPr>
        </p:nvGraphicFramePr>
        <p:xfrm>
          <a:off x="786280" y="2121218"/>
          <a:ext cx="7571439" cy="4035741"/>
        </p:xfrm>
        <a:graphic>
          <a:graphicData uri="http://schemas.openxmlformats.org/drawingml/2006/table">
            <a:tbl>
              <a:tblPr firstRow="1" firstCol="1" bandRow="1">
                <a:tableStyleId>{9DCAF9ED-07DC-4A11-8D7F-57B35C25682E}</a:tableStyleId>
              </a:tblPr>
              <a:tblGrid>
                <a:gridCol w="3234617">
                  <a:extLst>
                    <a:ext uri="{9D8B030D-6E8A-4147-A177-3AD203B41FA5}">
                      <a16:colId xmlns:a16="http://schemas.microsoft.com/office/drawing/2014/main" val="510506697"/>
                    </a:ext>
                  </a:extLst>
                </a:gridCol>
                <a:gridCol w="2243184">
                  <a:extLst>
                    <a:ext uri="{9D8B030D-6E8A-4147-A177-3AD203B41FA5}">
                      <a16:colId xmlns:a16="http://schemas.microsoft.com/office/drawing/2014/main" val="4023134531"/>
                    </a:ext>
                  </a:extLst>
                </a:gridCol>
                <a:gridCol w="2093638">
                  <a:extLst>
                    <a:ext uri="{9D8B030D-6E8A-4147-A177-3AD203B41FA5}">
                      <a16:colId xmlns:a16="http://schemas.microsoft.com/office/drawing/2014/main" val="2316967676"/>
                    </a:ext>
                  </a:extLst>
                </a:gridCol>
              </a:tblGrid>
              <a:tr h="446361">
                <a:tc gridSpan="3">
                  <a:txBody>
                    <a:bodyPr/>
                    <a:lstStyle/>
                    <a:p>
                      <a:pPr marL="0" marR="0" algn="ctr">
                        <a:lnSpc>
                          <a:spcPct val="107000"/>
                        </a:lnSpc>
                        <a:spcBef>
                          <a:spcPts val="0"/>
                        </a:spcBef>
                        <a:spcAft>
                          <a:spcPts val="0"/>
                        </a:spcAft>
                      </a:pPr>
                      <a:r>
                        <a:rPr lang="en-US" sz="1800" b="1" dirty="0">
                          <a:effectLst/>
                        </a:rPr>
                        <a:t>Table 1: Most Common Regional Natural Disaster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62219740"/>
                  </a:ext>
                </a:extLst>
              </a:tr>
              <a:tr h="299115">
                <a:tc>
                  <a:txBody>
                    <a:bodyPr/>
                    <a:lstStyle/>
                    <a:p>
                      <a:pPr marL="0" marR="0" algn="ctr">
                        <a:lnSpc>
                          <a:spcPct val="107000"/>
                        </a:lnSpc>
                        <a:spcBef>
                          <a:spcPts val="0"/>
                        </a:spcBef>
                        <a:spcAft>
                          <a:spcPts val="0"/>
                        </a:spcAft>
                      </a:pPr>
                      <a:r>
                        <a:rPr lang="en-US" sz="1800" b="0" dirty="0">
                          <a:effectLst/>
                        </a:rPr>
                        <a:t>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0">
                          <a:effectLst/>
                        </a:rPr>
                        <a:t>% of Responses</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0">
                          <a:effectLst/>
                        </a:rPr>
                        <a:t># of Responses</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90145613"/>
                  </a:ext>
                </a:extLst>
              </a:tr>
              <a:tr h="299115">
                <a:tc>
                  <a:txBody>
                    <a:bodyPr/>
                    <a:lstStyle/>
                    <a:p>
                      <a:pPr marL="0" marR="0">
                        <a:lnSpc>
                          <a:spcPct val="107000"/>
                        </a:lnSpc>
                        <a:spcBef>
                          <a:spcPts val="0"/>
                        </a:spcBef>
                        <a:spcAft>
                          <a:spcPts val="0"/>
                        </a:spcAft>
                      </a:pPr>
                      <a:r>
                        <a:rPr lang="en-US" sz="1800" b="0" dirty="0">
                          <a:effectLst/>
                        </a:rPr>
                        <a:t>Storms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marL="0" marR="0" algn="r">
                        <a:lnSpc>
                          <a:spcPct val="107000"/>
                        </a:lnSpc>
                        <a:spcBef>
                          <a:spcPts val="0"/>
                        </a:spcBef>
                        <a:spcAft>
                          <a:spcPts val="0"/>
                        </a:spcAft>
                      </a:pPr>
                      <a:r>
                        <a:rPr lang="en-US" sz="1800" b="0" dirty="0">
                          <a:effectLst/>
                        </a:rPr>
                        <a:t>46.24%</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marL="0" marR="0" algn="r">
                        <a:lnSpc>
                          <a:spcPct val="107000"/>
                        </a:lnSpc>
                        <a:spcBef>
                          <a:spcPts val="0"/>
                        </a:spcBef>
                        <a:spcAft>
                          <a:spcPts val="0"/>
                        </a:spcAft>
                      </a:pPr>
                      <a:r>
                        <a:rPr lang="en-US" sz="1800" b="0" dirty="0">
                          <a:effectLst/>
                        </a:rPr>
                        <a:t>43</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extLst>
                  <a:ext uri="{0D108BD9-81ED-4DB2-BD59-A6C34878D82A}">
                    <a16:rowId xmlns:a16="http://schemas.microsoft.com/office/drawing/2014/main" val="1845508898"/>
                  </a:ext>
                </a:extLst>
              </a:tr>
              <a:tr h="299115">
                <a:tc>
                  <a:txBody>
                    <a:bodyPr/>
                    <a:lstStyle/>
                    <a:p>
                      <a:pPr marL="0" marR="0">
                        <a:lnSpc>
                          <a:spcPct val="107000"/>
                        </a:lnSpc>
                        <a:spcBef>
                          <a:spcPts val="0"/>
                        </a:spcBef>
                        <a:spcAft>
                          <a:spcPts val="0"/>
                        </a:spcAft>
                      </a:pPr>
                      <a:r>
                        <a:rPr lang="en-US" sz="1800" b="0" dirty="0">
                          <a:effectLst/>
                        </a:rPr>
                        <a:t>Hurricanes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tc>
                  <a:txBody>
                    <a:bodyPr/>
                    <a:lstStyle/>
                    <a:p>
                      <a:pPr marL="0" marR="0" algn="r">
                        <a:lnSpc>
                          <a:spcPct val="107000"/>
                        </a:lnSpc>
                        <a:spcBef>
                          <a:spcPts val="0"/>
                        </a:spcBef>
                        <a:spcAft>
                          <a:spcPts val="0"/>
                        </a:spcAft>
                      </a:pPr>
                      <a:r>
                        <a:rPr lang="en-US" sz="1800" b="0" dirty="0">
                          <a:effectLst/>
                        </a:rPr>
                        <a:t>26.88%</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tc>
                  <a:txBody>
                    <a:bodyPr/>
                    <a:lstStyle/>
                    <a:p>
                      <a:pPr marL="0" marR="0" algn="r">
                        <a:lnSpc>
                          <a:spcPct val="107000"/>
                        </a:lnSpc>
                        <a:spcBef>
                          <a:spcPts val="0"/>
                        </a:spcBef>
                        <a:spcAft>
                          <a:spcPts val="0"/>
                        </a:spcAft>
                      </a:pPr>
                      <a:r>
                        <a:rPr lang="en-US" sz="1800" b="0" dirty="0">
                          <a:effectLst/>
                        </a:rPr>
                        <a:t>25</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extLst>
                  <a:ext uri="{0D108BD9-81ED-4DB2-BD59-A6C34878D82A}">
                    <a16:rowId xmlns:a16="http://schemas.microsoft.com/office/drawing/2014/main" val="1660913180"/>
                  </a:ext>
                </a:extLst>
              </a:tr>
              <a:tr h="299115">
                <a:tc>
                  <a:txBody>
                    <a:bodyPr/>
                    <a:lstStyle/>
                    <a:p>
                      <a:pPr marL="0" marR="0">
                        <a:lnSpc>
                          <a:spcPct val="107000"/>
                        </a:lnSpc>
                        <a:spcBef>
                          <a:spcPts val="0"/>
                        </a:spcBef>
                        <a:spcAft>
                          <a:spcPts val="0"/>
                        </a:spcAft>
                      </a:pPr>
                      <a:r>
                        <a:rPr lang="en-US" sz="1800" b="0" dirty="0">
                          <a:effectLst/>
                        </a:rPr>
                        <a:t>Flooding</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a:txBody>
                    <a:bodyPr/>
                    <a:lstStyle/>
                    <a:p>
                      <a:pPr marL="0" marR="0" algn="r">
                        <a:lnSpc>
                          <a:spcPct val="107000"/>
                        </a:lnSpc>
                        <a:spcBef>
                          <a:spcPts val="0"/>
                        </a:spcBef>
                        <a:spcAft>
                          <a:spcPts val="0"/>
                        </a:spcAft>
                      </a:pPr>
                      <a:r>
                        <a:rPr lang="en-US" sz="1800" b="0" dirty="0">
                          <a:effectLst/>
                        </a:rPr>
                        <a:t>18.28%</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a:txBody>
                    <a:bodyPr/>
                    <a:lstStyle/>
                    <a:p>
                      <a:pPr marL="0" marR="0" algn="r">
                        <a:lnSpc>
                          <a:spcPct val="107000"/>
                        </a:lnSpc>
                        <a:spcBef>
                          <a:spcPts val="0"/>
                        </a:spcBef>
                        <a:spcAft>
                          <a:spcPts val="0"/>
                        </a:spcAft>
                      </a:pPr>
                      <a:r>
                        <a:rPr lang="en-US" sz="1800" b="0" dirty="0">
                          <a:effectLst/>
                        </a:rPr>
                        <a:t>17</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extLst>
                  <a:ext uri="{0D108BD9-81ED-4DB2-BD59-A6C34878D82A}">
                    <a16:rowId xmlns:a16="http://schemas.microsoft.com/office/drawing/2014/main" val="2374094924"/>
                  </a:ext>
                </a:extLst>
              </a:tr>
              <a:tr h="299115">
                <a:tc>
                  <a:txBody>
                    <a:bodyPr/>
                    <a:lstStyle/>
                    <a:p>
                      <a:pPr marL="0" marR="0">
                        <a:lnSpc>
                          <a:spcPct val="107000"/>
                        </a:lnSpc>
                        <a:spcBef>
                          <a:spcPts val="0"/>
                        </a:spcBef>
                        <a:spcAft>
                          <a:spcPts val="0"/>
                        </a:spcAft>
                      </a:pPr>
                      <a:r>
                        <a:rPr lang="en-US" sz="1800" b="0" dirty="0">
                          <a:effectLst/>
                        </a:rPr>
                        <a:t>Blizzards or snowstorms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b="0" dirty="0">
                          <a:effectLst/>
                        </a:rPr>
                        <a:t>4.30%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b="0">
                          <a:effectLst/>
                        </a:rPr>
                        <a:t>4</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78654748"/>
                  </a:ext>
                </a:extLst>
              </a:tr>
              <a:tr h="299115">
                <a:tc>
                  <a:txBody>
                    <a:bodyPr/>
                    <a:lstStyle/>
                    <a:p>
                      <a:pPr marL="0" marR="0">
                        <a:lnSpc>
                          <a:spcPct val="107000"/>
                        </a:lnSpc>
                        <a:spcBef>
                          <a:spcPts val="0"/>
                        </a:spcBef>
                        <a:spcAft>
                          <a:spcPts val="0"/>
                        </a:spcAft>
                      </a:pPr>
                      <a:r>
                        <a:rPr lang="en-US" sz="1800" b="0">
                          <a:effectLst/>
                        </a:rPr>
                        <a:t>Intense winds (non-tornado)</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b="0">
                          <a:effectLst/>
                        </a:rPr>
                        <a:t>3.23%</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b="0">
                          <a:effectLst/>
                        </a:rPr>
                        <a:t>3</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78675599"/>
                  </a:ext>
                </a:extLst>
              </a:tr>
              <a:tr h="299115">
                <a:tc>
                  <a:txBody>
                    <a:bodyPr/>
                    <a:lstStyle/>
                    <a:p>
                      <a:pPr marL="0" marR="0">
                        <a:lnSpc>
                          <a:spcPct val="107000"/>
                        </a:lnSpc>
                        <a:spcBef>
                          <a:spcPts val="0"/>
                        </a:spcBef>
                        <a:spcAft>
                          <a:spcPts val="0"/>
                        </a:spcAft>
                      </a:pPr>
                      <a:r>
                        <a:rPr lang="en-US" sz="1800" b="0" dirty="0">
                          <a:effectLst/>
                        </a:rPr>
                        <a:t>Tornados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b="0" dirty="0">
                          <a:effectLst/>
                        </a:rPr>
                        <a:t>1.08%</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b="0">
                          <a:effectLst/>
                        </a:rPr>
                        <a:t>1</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94184550"/>
                  </a:ext>
                </a:extLst>
              </a:tr>
              <a:tr h="299115">
                <a:tc>
                  <a:txBody>
                    <a:bodyPr/>
                    <a:lstStyle/>
                    <a:p>
                      <a:pPr marL="0" marR="0">
                        <a:lnSpc>
                          <a:spcPct val="107000"/>
                        </a:lnSpc>
                        <a:spcBef>
                          <a:spcPts val="0"/>
                        </a:spcBef>
                        <a:spcAft>
                          <a:spcPts val="0"/>
                        </a:spcAft>
                      </a:pPr>
                      <a:r>
                        <a:rPr lang="en-US" sz="1800" b="0" dirty="0">
                          <a:effectLst/>
                        </a:rPr>
                        <a:t>Earthquakes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b="0" dirty="0">
                          <a:effectLst/>
                        </a:rPr>
                        <a:t>0.00%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b="0">
                          <a:effectLst/>
                        </a:rPr>
                        <a:t>0</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47241025"/>
                  </a:ext>
                </a:extLst>
              </a:tr>
              <a:tr h="299115">
                <a:tc>
                  <a:txBody>
                    <a:bodyPr/>
                    <a:lstStyle/>
                    <a:p>
                      <a:pPr marL="0" marR="0">
                        <a:lnSpc>
                          <a:spcPct val="107000"/>
                        </a:lnSpc>
                        <a:spcBef>
                          <a:spcPts val="0"/>
                        </a:spcBef>
                        <a:spcAft>
                          <a:spcPts val="0"/>
                        </a:spcAft>
                      </a:pPr>
                      <a:r>
                        <a:rPr lang="en-US" sz="1800" b="0" dirty="0">
                          <a:effectLst/>
                        </a:rPr>
                        <a:t>Landslides or mudslides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b="0">
                          <a:effectLst/>
                        </a:rPr>
                        <a:t>0.00%</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b="0" dirty="0">
                          <a:effectLst/>
                        </a:rPr>
                        <a:t>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7000125"/>
                  </a:ext>
                </a:extLst>
              </a:tr>
              <a:tr h="299115">
                <a:tc>
                  <a:txBody>
                    <a:bodyPr/>
                    <a:lstStyle/>
                    <a:p>
                      <a:pPr marL="0" marR="0">
                        <a:lnSpc>
                          <a:spcPct val="107000"/>
                        </a:lnSpc>
                        <a:spcBef>
                          <a:spcPts val="0"/>
                        </a:spcBef>
                        <a:spcAft>
                          <a:spcPts val="0"/>
                        </a:spcAft>
                      </a:pPr>
                      <a:r>
                        <a:rPr lang="en-US" sz="1800" b="0" dirty="0">
                          <a:effectLst/>
                        </a:rPr>
                        <a:t>Wildfires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b="0">
                          <a:effectLst/>
                        </a:rPr>
                        <a:t>0.00%</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b="0" dirty="0">
                          <a:effectLst/>
                        </a:rPr>
                        <a:t>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44686263"/>
                  </a:ext>
                </a:extLst>
              </a:tr>
              <a:tr h="299115">
                <a:tc>
                  <a:txBody>
                    <a:bodyPr/>
                    <a:lstStyle/>
                    <a:p>
                      <a:pPr marL="0" marR="0">
                        <a:lnSpc>
                          <a:spcPct val="107000"/>
                        </a:lnSpc>
                        <a:spcBef>
                          <a:spcPts val="0"/>
                        </a:spcBef>
                        <a:spcAft>
                          <a:spcPts val="0"/>
                        </a:spcAft>
                      </a:pPr>
                      <a:r>
                        <a:rPr lang="en-US" sz="1800" b="0" dirty="0">
                          <a:effectLst/>
                        </a:rPr>
                        <a:t>I do not know.</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b="0">
                          <a:effectLst/>
                        </a:rPr>
                        <a:t>0.00%</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b="0" dirty="0">
                          <a:effectLst/>
                        </a:rPr>
                        <a:t>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37756638"/>
                  </a:ext>
                </a:extLst>
              </a:tr>
              <a:tr h="299115">
                <a:tc>
                  <a:txBody>
                    <a:bodyPr/>
                    <a:lstStyle/>
                    <a:p>
                      <a:pPr marL="0" marR="0" algn="r">
                        <a:lnSpc>
                          <a:spcPct val="107000"/>
                        </a:lnSpc>
                        <a:spcBef>
                          <a:spcPts val="0"/>
                        </a:spcBef>
                        <a:spcAft>
                          <a:spcPts val="0"/>
                        </a:spcAft>
                      </a:pPr>
                      <a:r>
                        <a:rPr lang="en-US" sz="1800" b="0" dirty="0">
                          <a:effectLst/>
                        </a:rPr>
                        <a:t>Total # of Responses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2">
                  <a:txBody>
                    <a:bodyPr/>
                    <a:lstStyle/>
                    <a:p>
                      <a:pPr marL="0" marR="0" algn="r">
                        <a:lnSpc>
                          <a:spcPct val="107000"/>
                        </a:lnSpc>
                        <a:spcBef>
                          <a:spcPts val="0"/>
                        </a:spcBef>
                        <a:spcAft>
                          <a:spcPts val="0"/>
                        </a:spcAft>
                      </a:pPr>
                      <a:r>
                        <a:rPr lang="en-US" sz="1800" b="0" dirty="0">
                          <a:effectLst/>
                        </a:rPr>
                        <a:t>93</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extLst>
                  <a:ext uri="{0D108BD9-81ED-4DB2-BD59-A6C34878D82A}">
                    <a16:rowId xmlns:a16="http://schemas.microsoft.com/office/drawing/2014/main" val="2680777084"/>
                  </a:ext>
                </a:extLst>
              </a:tr>
            </a:tbl>
          </a:graphicData>
        </a:graphic>
      </p:graphicFrame>
    </p:spTree>
    <p:extLst>
      <p:ext uri="{BB962C8B-B14F-4D97-AF65-F5344CB8AC3E}">
        <p14:creationId xmlns:p14="http://schemas.microsoft.com/office/powerpoint/2010/main" val="1073233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9FD9D-30F6-49A8-B4D6-58E2B76F605F}"/>
              </a:ext>
            </a:extLst>
          </p:cNvPr>
          <p:cNvSpPr>
            <a:spLocks noGrp="1"/>
          </p:cNvSpPr>
          <p:nvPr>
            <p:ph type="title"/>
          </p:nvPr>
        </p:nvSpPr>
        <p:spPr/>
        <p:txBody>
          <a:bodyPr/>
          <a:lstStyle/>
          <a:p>
            <a:pPr algn="ctr"/>
            <a:r>
              <a:rPr lang="en-US" sz="4000" dirty="0"/>
              <a:t>Survey Results</a:t>
            </a:r>
          </a:p>
        </p:txBody>
      </p:sp>
      <p:sp>
        <p:nvSpPr>
          <p:cNvPr id="3" name="Text Placeholder 2">
            <a:extLst>
              <a:ext uri="{FF2B5EF4-FFF2-40B4-BE49-F238E27FC236}">
                <a16:creationId xmlns:a16="http://schemas.microsoft.com/office/drawing/2014/main" id="{CB9F0985-EBEA-4910-9BD7-DE0771A6B1E4}"/>
              </a:ext>
            </a:extLst>
          </p:cNvPr>
          <p:cNvSpPr>
            <a:spLocks noGrp="1"/>
          </p:cNvSpPr>
          <p:nvPr>
            <p:ph type="body" sz="quarter" idx="10"/>
          </p:nvPr>
        </p:nvSpPr>
        <p:spPr/>
        <p:txBody>
          <a:bodyPr/>
          <a:lstStyle/>
          <a:p>
            <a:r>
              <a:rPr lang="en-US" dirty="0"/>
              <a:t>Water supply issues and power outages were selected as the two most common scenarios that could lead to an unplanned closure</a:t>
            </a:r>
          </a:p>
        </p:txBody>
      </p:sp>
      <p:sp>
        <p:nvSpPr>
          <p:cNvPr id="4" name="Text Placeholder 3">
            <a:extLst>
              <a:ext uri="{FF2B5EF4-FFF2-40B4-BE49-F238E27FC236}">
                <a16:creationId xmlns:a16="http://schemas.microsoft.com/office/drawing/2014/main" id="{8F8897FA-B297-4946-B37E-33DE516920C3}"/>
              </a:ext>
            </a:extLst>
          </p:cNvPr>
          <p:cNvSpPr>
            <a:spLocks noGrp="1"/>
          </p:cNvSpPr>
          <p:nvPr>
            <p:ph type="body" sz="quarter" idx="11"/>
          </p:nvPr>
        </p:nvSpPr>
        <p:spPr/>
        <p:txBody>
          <a:bodyPr/>
          <a:lstStyle/>
          <a:p>
            <a:endParaRPr lang="en-US"/>
          </a:p>
        </p:txBody>
      </p:sp>
      <p:graphicFrame>
        <p:nvGraphicFramePr>
          <p:cNvPr id="6" name="Content Placeholder 5">
            <a:extLst>
              <a:ext uri="{FF2B5EF4-FFF2-40B4-BE49-F238E27FC236}">
                <a16:creationId xmlns:a16="http://schemas.microsoft.com/office/drawing/2014/main" id="{88D7C17D-7A02-48EE-A183-063C0B883F7E}"/>
              </a:ext>
            </a:extLst>
          </p:cNvPr>
          <p:cNvGraphicFramePr>
            <a:graphicFrameLocks noGrp="1"/>
          </p:cNvGraphicFramePr>
          <p:nvPr>
            <p:ph sz="quarter" idx="14"/>
            <p:extLst>
              <p:ext uri="{D42A27DB-BD31-4B8C-83A1-F6EECF244321}">
                <p14:modId xmlns:p14="http://schemas.microsoft.com/office/powerpoint/2010/main" val="688228966"/>
              </p:ext>
            </p:extLst>
          </p:nvPr>
        </p:nvGraphicFramePr>
        <p:xfrm>
          <a:off x="674369" y="2360379"/>
          <a:ext cx="7800340" cy="3753371"/>
        </p:xfrm>
        <a:graphic>
          <a:graphicData uri="http://schemas.openxmlformats.org/drawingml/2006/table">
            <a:tbl>
              <a:tblPr firstRow="1" firstCol="1" bandRow="1">
                <a:tableStyleId>{9DCAF9ED-07DC-4A11-8D7F-57B35C25682E}</a:tableStyleId>
              </a:tblPr>
              <a:tblGrid>
                <a:gridCol w="4682806">
                  <a:extLst>
                    <a:ext uri="{9D8B030D-6E8A-4147-A177-3AD203B41FA5}">
                      <a16:colId xmlns:a16="http://schemas.microsoft.com/office/drawing/2014/main" val="3271094117"/>
                    </a:ext>
                  </a:extLst>
                </a:gridCol>
                <a:gridCol w="1560935">
                  <a:extLst>
                    <a:ext uri="{9D8B030D-6E8A-4147-A177-3AD203B41FA5}">
                      <a16:colId xmlns:a16="http://schemas.microsoft.com/office/drawing/2014/main" val="3704731957"/>
                    </a:ext>
                  </a:extLst>
                </a:gridCol>
                <a:gridCol w="1556599">
                  <a:extLst>
                    <a:ext uri="{9D8B030D-6E8A-4147-A177-3AD203B41FA5}">
                      <a16:colId xmlns:a16="http://schemas.microsoft.com/office/drawing/2014/main" val="3795158130"/>
                    </a:ext>
                  </a:extLst>
                </a:gridCol>
              </a:tblGrid>
              <a:tr h="330762">
                <a:tc gridSpan="3">
                  <a:txBody>
                    <a:bodyPr/>
                    <a:lstStyle/>
                    <a:p>
                      <a:pPr marL="0" marR="0" algn="ctr">
                        <a:lnSpc>
                          <a:spcPct val="107000"/>
                        </a:lnSpc>
                        <a:spcBef>
                          <a:spcPts val="0"/>
                        </a:spcBef>
                        <a:spcAft>
                          <a:spcPts val="0"/>
                        </a:spcAft>
                      </a:pPr>
                      <a:r>
                        <a:rPr lang="en-US" sz="1800" dirty="0">
                          <a:effectLst/>
                        </a:rPr>
                        <a:t>Table 2: Common Unplanned Closures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8505957"/>
                  </a:ext>
                </a:extLst>
              </a:tr>
              <a:tr h="214619">
                <a:tc>
                  <a:txBody>
                    <a:bodyPr/>
                    <a:lstStyle/>
                    <a:p>
                      <a:pPr>
                        <a:lnSpc>
                          <a:spcPct val="107000"/>
                        </a:lnSpc>
                      </a:pPr>
                      <a:endParaRPr lang="en-US" sz="14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rPr>
                        <a:t>% of Responses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rPr>
                        <a:t># of Responses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02124311"/>
                  </a:ext>
                </a:extLst>
              </a:tr>
              <a:tr h="229818">
                <a:tc>
                  <a:txBody>
                    <a:bodyPr/>
                    <a:lstStyle/>
                    <a:p>
                      <a:pPr marL="0" marR="0">
                        <a:lnSpc>
                          <a:spcPct val="107000"/>
                        </a:lnSpc>
                        <a:spcBef>
                          <a:spcPts val="0"/>
                        </a:spcBef>
                        <a:spcAft>
                          <a:spcPts val="0"/>
                        </a:spcAft>
                      </a:pPr>
                      <a:r>
                        <a:rPr lang="en-US" sz="1400" b="0" dirty="0">
                          <a:effectLst/>
                        </a:rPr>
                        <a:t>Power outages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marL="0" marR="0" algn="ctr">
                        <a:lnSpc>
                          <a:spcPct val="107000"/>
                        </a:lnSpc>
                        <a:spcBef>
                          <a:spcPts val="0"/>
                        </a:spcBef>
                        <a:spcAft>
                          <a:spcPts val="0"/>
                        </a:spcAft>
                      </a:pPr>
                      <a:r>
                        <a:rPr lang="en-US" sz="1400" dirty="0">
                          <a:effectLst/>
                        </a:rPr>
                        <a:t>19.46%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marL="0" marR="0" algn="ctr">
                        <a:lnSpc>
                          <a:spcPct val="107000"/>
                        </a:lnSpc>
                        <a:spcBef>
                          <a:spcPts val="0"/>
                        </a:spcBef>
                        <a:spcAft>
                          <a:spcPts val="0"/>
                        </a:spcAft>
                      </a:pPr>
                      <a:r>
                        <a:rPr lang="en-US" sz="1400" dirty="0">
                          <a:effectLst/>
                        </a:rPr>
                        <a:t>65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extLst>
                  <a:ext uri="{0D108BD9-81ED-4DB2-BD59-A6C34878D82A}">
                    <a16:rowId xmlns:a16="http://schemas.microsoft.com/office/drawing/2014/main" val="3746722133"/>
                  </a:ext>
                </a:extLst>
              </a:tr>
              <a:tr h="229818">
                <a:tc>
                  <a:txBody>
                    <a:bodyPr/>
                    <a:lstStyle/>
                    <a:p>
                      <a:pPr marL="0" marR="0">
                        <a:lnSpc>
                          <a:spcPct val="107000"/>
                        </a:lnSpc>
                        <a:spcBef>
                          <a:spcPts val="0"/>
                        </a:spcBef>
                        <a:spcAft>
                          <a:spcPts val="0"/>
                        </a:spcAft>
                      </a:pPr>
                      <a:r>
                        <a:rPr lang="en-US" sz="1400" b="0" dirty="0">
                          <a:effectLst/>
                        </a:rPr>
                        <a:t>Communicable disease outbreak</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tc>
                  <a:txBody>
                    <a:bodyPr/>
                    <a:lstStyle/>
                    <a:p>
                      <a:pPr marL="0" marR="0" algn="ctr">
                        <a:lnSpc>
                          <a:spcPct val="107000"/>
                        </a:lnSpc>
                        <a:spcBef>
                          <a:spcPts val="0"/>
                        </a:spcBef>
                        <a:spcAft>
                          <a:spcPts val="0"/>
                        </a:spcAft>
                      </a:pPr>
                      <a:r>
                        <a:rPr lang="en-US" sz="1400" dirty="0">
                          <a:effectLst/>
                        </a:rPr>
                        <a:t>17.96%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tc>
                  <a:txBody>
                    <a:bodyPr/>
                    <a:lstStyle/>
                    <a:p>
                      <a:pPr marL="0" marR="0" algn="ctr">
                        <a:lnSpc>
                          <a:spcPct val="107000"/>
                        </a:lnSpc>
                        <a:spcBef>
                          <a:spcPts val="0"/>
                        </a:spcBef>
                        <a:spcAft>
                          <a:spcPts val="0"/>
                        </a:spcAft>
                      </a:pPr>
                      <a:r>
                        <a:rPr lang="en-US" sz="1400" dirty="0">
                          <a:effectLst/>
                        </a:rPr>
                        <a:t>60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extLst>
                  <a:ext uri="{0D108BD9-81ED-4DB2-BD59-A6C34878D82A}">
                    <a16:rowId xmlns:a16="http://schemas.microsoft.com/office/drawing/2014/main" val="2939383723"/>
                  </a:ext>
                </a:extLst>
              </a:tr>
              <a:tr h="229818">
                <a:tc>
                  <a:txBody>
                    <a:bodyPr/>
                    <a:lstStyle/>
                    <a:p>
                      <a:pPr marL="0" marR="0">
                        <a:lnSpc>
                          <a:spcPct val="107000"/>
                        </a:lnSpc>
                        <a:spcBef>
                          <a:spcPts val="0"/>
                        </a:spcBef>
                        <a:spcAft>
                          <a:spcPts val="0"/>
                        </a:spcAft>
                      </a:pPr>
                      <a:r>
                        <a:rPr lang="en-US" sz="1400" b="0" dirty="0">
                          <a:effectLst/>
                        </a:rPr>
                        <a:t>Water supply shortage or loss of water</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a:txBody>
                    <a:bodyPr/>
                    <a:lstStyle/>
                    <a:p>
                      <a:pPr marL="0" marR="0" algn="ctr">
                        <a:lnSpc>
                          <a:spcPct val="107000"/>
                        </a:lnSpc>
                        <a:spcBef>
                          <a:spcPts val="0"/>
                        </a:spcBef>
                        <a:spcAft>
                          <a:spcPts val="0"/>
                        </a:spcAft>
                      </a:pPr>
                      <a:r>
                        <a:rPr lang="en-US" sz="1400">
                          <a:effectLst/>
                        </a:rPr>
                        <a:t>12.57%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a:txBody>
                    <a:bodyPr/>
                    <a:lstStyle/>
                    <a:p>
                      <a:pPr marL="0" marR="0" algn="ctr">
                        <a:lnSpc>
                          <a:spcPct val="107000"/>
                        </a:lnSpc>
                        <a:spcBef>
                          <a:spcPts val="0"/>
                        </a:spcBef>
                        <a:spcAft>
                          <a:spcPts val="0"/>
                        </a:spcAft>
                      </a:pPr>
                      <a:r>
                        <a:rPr lang="en-US" sz="1400" dirty="0">
                          <a:effectLst/>
                        </a:rPr>
                        <a:t>42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extLst>
                  <a:ext uri="{0D108BD9-81ED-4DB2-BD59-A6C34878D82A}">
                    <a16:rowId xmlns:a16="http://schemas.microsoft.com/office/drawing/2014/main" val="2371388737"/>
                  </a:ext>
                </a:extLst>
              </a:tr>
              <a:tr h="229818">
                <a:tc>
                  <a:txBody>
                    <a:bodyPr/>
                    <a:lstStyle/>
                    <a:p>
                      <a:pPr marL="0" marR="0">
                        <a:lnSpc>
                          <a:spcPct val="107000"/>
                        </a:lnSpc>
                        <a:spcBef>
                          <a:spcPts val="0"/>
                        </a:spcBef>
                        <a:spcAft>
                          <a:spcPts val="0"/>
                        </a:spcAft>
                      </a:pPr>
                      <a:r>
                        <a:rPr lang="en-US" sz="1400" b="0" dirty="0">
                          <a:effectLst/>
                        </a:rPr>
                        <a:t>Water supply contamination</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a:txBody>
                    <a:bodyPr/>
                    <a:lstStyle/>
                    <a:p>
                      <a:pPr marL="0" marR="0" algn="ctr">
                        <a:lnSpc>
                          <a:spcPct val="107000"/>
                        </a:lnSpc>
                        <a:spcBef>
                          <a:spcPts val="0"/>
                        </a:spcBef>
                        <a:spcAft>
                          <a:spcPts val="0"/>
                        </a:spcAft>
                      </a:pPr>
                      <a:r>
                        <a:rPr lang="en-US" sz="1400" dirty="0">
                          <a:effectLst/>
                        </a:rPr>
                        <a:t>10.18%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a:txBody>
                    <a:bodyPr/>
                    <a:lstStyle/>
                    <a:p>
                      <a:pPr marL="0" marR="0" algn="ctr">
                        <a:lnSpc>
                          <a:spcPct val="107000"/>
                        </a:lnSpc>
                        <a:spcBef>
                          <a:spcPts val="0"/>
                        </a:spcBef>
                        <a:spcAft>
                          <a:spcPts val="0"/>
                        </a:spcAft>
                      </a:pPr>
                      <a:r>
                        <a:rPr lang="en-US" sz="1400" dirty="0">
                          <a:effectLst/>
                        </a:rPr>
                        <a:t>34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extLst>
                  <a:ext uri="{0D108BD9-81ED-4DB2-BD59-A6C34878D82A}">
                    <a16:rowId xmlns:a16="http://schemas.microsoft.com/office/drawing/2014/main" val="302830421"/>
                  </a:ext>
                </a:extLst>
              </a:tr>
              <a:tr h="229818">
                <a:tc>
                  <a:txBody>
                    <a:bodyPr/>
                    <a:lstStyle/>
                    <a:p>
                      <a:pPr marL="0" marR="0">
                        <a:lnSpc>
                          <a:spcPct val="107000"/>
                        </a:lnSpc>
                        <a:spcBef>
                          <a:spcPts val="0"/>
                        </a:spcBef>
                        <a:spcAft>
                          <a:spcPts val="0"/>
                        </a:spcAft>
                      </a:pPr>
                      <a:r>
                        <a:rPr lang="en-US" sz="1400" b="0">
                          <a:effectLst/>
                        </a:rPr>
                        <a:t>Ice or frost</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9.58%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rPr>
                        <a:t>32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89835522"/>
                  </a:ext>
                </a:extLst>
              </a:tr>
              <a:tr h="229818">
                <a:tc>
                  <a:txBody>
                    <a:bodyPr/>
                    <a:lstStyle/>
                    <a:p>
                      <a:pPr marL="0" marR="0">
                        <a:lnSpc>
                          <a:spcPct val="107000"/>
                        </a:lnSpc>
                        <a:spcBef>
                          <a:spcPts val="0"/>
                        </a:spcBef>
                        <a:spcAft>
                          <a:spcPts val="0"/>
                        </a:spcAft>
                      </a:pPr>
                      <a:r>
                        <a:rPr lang="en-US" sz="1400" b="0" dirty="0">
                          <a:effectLst/>
                        </a:rPr>
                        <a:t>Wastewater system malfunction</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rPr>
                        <a:t>9.58%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rPr>
                        <a:t>32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6680950"/>
                  </a:ext>
                </a:extLst>
              </a:tr>
              <a:tr h="229818">
                <a:tc>
                  <a:txBody>
                    <a:bodyPr/>
                    <a:lstStyle/>
                    <a:p>
                      <a:pPr marL="0" marR="0">
                        <a:lnSpc>
                          <a:spcPct val="107000"/>
                        </a:lnSpc>
                        <a:spcBef>
                          <a:spcPts val="0"/>
                        </a:spcBef>
                        <a:spcAft>
                          <a:spcPts val="0"/>
                        </a:spcAft>
                      </a:pPr>
                      <a:r>
                        <a:rPr lang="en-US" sz="1400" b="0">
                          <a:effectLst/>
                        </a:rPr>
                        <a:t>Structural damage/failure</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7.49%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rPr>
                        <a:t>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47266020"/>
                  </a:ext>
                </a:extLst>
              </a:tr>
              <a:tr h="216507">
                <a:tc>
                  <a:txBody>
                    <a:bodyPr/>
                    <a:lstStyle/>
                    <a:p>
                      <a:pPr marL="0" marR="0">
                        <a:lnSpc>
                          <a:spcPct val="107000"/>
                        </a:lnSpc>
                        <a:spcBef>
                          <a:spcPts val="0"/>
                        </a:spcBef>
                        <a:spcAft>
                          <a:spcPts val="0"/>
                        </a:spcAft>
                      </a:pPr>
                      <a:r>
                        <a:rPr lang="en-US" sz="1400" b="0" dirty="0">
                          <a:effectLst/>
                        </a:rPr>
                        <a:t>Fire (non-wildfire, such as kitchen fires or electrical fires)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6.89%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rPr>
                        <a:t>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15969443"/>
                  </a:ext>
                </a:extLst>
              </a:tr>
              <a:tr h="229818">
                <a:tc>
                  <a:txBody>
                    <a:bodyPr/>
                    <a:lstStyle/>
                    <a:p>
                      <a:pPr marL="0" marR="0">
                        <a:lnSpc>
                          <a:spcPct val="107000"/>
                        </a:lnSpc>
                        <a:spcBef>
                          <a:spcPts val="0"/>
                        </a:spcBef>
                        <a:spcAft>
                          <a:spcPts val="0"/>
                        </a:spcAft>
                      </a:pPr>
                      <a:r>
                        <a:rPr lang="en-US" sz="1400" b="0">
                          <a:effectLst/>
                        </a:rPr>
                        <a:t>Extreme heat</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rPr>
                        <a:t>3.89%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13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49842101"/>
                  </a:ext>
                </a:extLst>
              </a:tr>
              <a:tr h="229818">
                <a:tc>
                  <a:txBody>
                    <a:bodyPr/>
                    <a:lstStyle/>
                    <a:p>
                      <a:pPr marL="0" marR="0">
                        <a:lnSpc>
                          <a:spcPct val="107000"/>
                        </a:lnSpc>
                        <a:spcBef>
                          <a:spcPts val="0"/>
                        </a:spcBef>
                        <a:spcAft>
                          <a:spcPts val="0"/>
                        </a:spcAft>
                      </a:pPr>
                      <a:r>
                        <a:rPr lang="en-US" sz="1400" b="0" dirty="0">
                          <a:effectLst/>
                        </a:rPr>
                        <a:t>Other (see Appendix C)</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rPr>
                        <a:t>2.40%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00272469"/>
                  </a:ext>
                </a:extLst>
              </a:tr>
              <a:tr h="229818">
                <a:tc>
                  <a:txBody>
                    <a:bodyPr/>
                    <a:lstStyle/>
                    <a:p>
                      <a:pPr marL="0" marR="0">
                        <a:lnSpc>
                          <a:spcPct val="107000"/>
                        </a:lnSpc>
                        <a:spcBef>
                          <a:spcPts val="0"/>
                        </a:spcBef>
                        <a:spcAft>
                          <a:spcPts val="0"/>
                        </a:spcAft>
                      </a:pPr>
                      <a:r>
                        <a:rPr lang="en-US" sz="1400" b="0" dirty="0">
                          <a:effectLst/>
                        </a:rPr>
                        <a:t>Staffing limitations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rPr>
                        <a:t>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8051001"/>
                  </a:ext>
                </a:extLst>
              </a:tr>
              <a:tr h="229818">
                <a:tc>
                  <a:txBody>
                    <a:bodyPr/>
                    <a:lstStyle/>
                    <a:p>
                      <a:pPr marL="0" marR="0">
                        <a:lnSpc>
                          <a:spcPct val="107000"/>
                        </a:lnSpc>
                        <a:spcBef>
                          <a:spcPts val="0"/>
                        </a:spcBef>
                        <a:spcAft>
                          <a:spcPts val="0"/>
                        </a:spcAft>
                      </a:pPr>
                      <a:r>
                        <a:rPr lang="en-US" sz="1400" b="0" dirty="0">
                          <a:effectLst/>
                        </a:rPr>
                        <a:t>I do not know.</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rPr>
                        <a:t>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95766204"/>
                  </a:ext>
                </a:extLst>
              </a:tr>
              <a:tr h="229818">
                <a:tc>
                  <a:txBody>
                    <a:bodyPr/>
                    <a:lstStyle/>
                    <a:p>
                      <a:pPr marL="0" marR="0">
                        <a:lnSpc>
                          <a:spcPct val="107000"/>
                        </a:lnSpc>
                        <a:spcBef>
                          <a:spcPts val="0"/>
                        </a:spcBef>
                        <a:spcAft>
                          <a:spcPts val="0"/>
                        </a:spcAft>
                      </a:pPr>
                      <a:r>
                        <a:rPr lang="en-US" sz="1400" b="0" dirty="0">
                          <a:effectLst/>
                        </a:rPr>
                        <a:t>None of the above</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rPr>
                        <a:t>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59915581"/>
                  </a:ext>
                </a:extLst>
              </a:tr>
              <a:tr h="229818">
                <a:tc>
                  <a:txBody>
                    <a:bodyPr/>
                    <a:lstStyle/>
                    <a:p>
                      <a:pPr marL="0" marR="0" algn="r">
                        <a:lnSpc>
                          <a:spcPct val="107000"/>
                        </a:lnSpc>
                        <a:spcBef>
                          <a:spcPts val="0"/>
                        </a:spcBef>
                        <a:spcAft>
                          <a:spcPts val="0"/>
                        </a:spcAft>
                      </a:pPr>
                      <a:r>
                        <a:rPr lang="en-US" sz="1400" b="0" dirty="0">
                          <a:effectLst/>
                        </a:rPr>
                        <a:t>Total # of Responses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2">
                  <a:txBody>
                    <a:bodyPr/>
                    <a:lstStyle/>
                    <a:p>
                      <a:pPr marL="0" marR="0" algn="r">
                        <a:lnSpc>
                          <a:spcPct val="107000"/>
                        </a:lnSpc>
                        <a:spcBef>
                          <a:spcPts val="0"/>
                        </a:spcBef>
                        <a:spcAft>
                          <a:spcPts val="0"/>
                        </a:spcAft>
                      </a:pPr>
                      <a:r>
                        <a:rPr lang="en-US" sz="1400" dirty="0">
                          <a:effectLst/>
                        </a:rPr>
                        <a:t>334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extLst>
                  <a:ext uri="{0D108BD9-81ED-4DB2-BD59-A6C34878D82A}">
                    <a16:rowId xmlns:a16="http://schemas.microsoft.com/office/drawing/2014/main" val="1001198604"/>
                  </a:ext>
                </a:extLst>
              </a:tr>
            </a:tbl>
          </a:graphicData>
        </a:graphic>
      </p:graphicFrame>
    </p:spTree>
    <p:extLst>
      <p:ext uri="{BB962C8B-B14F-4D97-AF65-F5344CB8AC3E}">
        <p14:creationId xmlns:p14="http://schemas.microsoft.com/office/powerpoint/2010/main" val="3985102448"/>
      </p:ext>
    </p:extLst>
  </p:cSld>
  <p:clrMapOvr>
    <a:masterClrMapping/>
  </p:clrMapOvr>
</p:sld>
</file>

<file path=ppt/theme/theme1.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0A84DF9C38F85459C2FBB53EA3FC961" ma:contentTypeVersion="8" ma:contentTypeDescription="Create a new document." ma:contentTypeScope="" ma:versionID="324d013a9e1f4db010c5b879c1a10a44">
  <xsd:schema xmlns:xsd="http://www.w3.org/2001/XMLSchema" xmlns:xs="http://www.w3.org/2001/XMLSchema" xmlns:p="http://schemas.microsoft.com/office/2006/metadata/properties" xmlns:ns2="bd78b2e4-9060-4309-b354-463fb93a4269" targetNamespace="http://schemas.microsoft.com/office/2006/metadata/properties" ma:root="true" ma:fieldsID="7cae4bb87720187d9c65005b7f405d80" ns2:_="">
    <xsd:import namespace="bd78b2e4-9060-4309-b354-463fb93a426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78b2e4-9060-4309-b354-463fb93a42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718502-AEB3-4DCC-AA32-6A2767BCFE06}">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bd78b2e4-9060-4309-b354-463fb93a4269"/>
    <ds:schemaRef ds:uri="http://purl.org/dc/elements/1.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5FB48B33-AA3E-4EC4-ACF7-C3335E382ED9}">
  <ds:schemaRefs>
    <ds:schemaRef ds:uri="http://schemas.microsoft.com/sharepoint/v3/contenttype/forms"/>
  </ds:schemaRefs>
</ds:datastoreItem>
</file>

<file path=customXml/itemProps3.xml><?xml version="1.0" encoding="utf-8"?>
<ds:datastoreItem xmlns:ds="http://schemas.openxmlformats.org/officeDocument/2006/customXml" ds:itemID="{AB7E44A8-3C72-43CC-86CD-F4A5E7A8FF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78b2e4-9060-4309-b354-463fb93a42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5690</TotalTime>
  <Words>782</Words>
  <Application>Microsoft Office PowerPoint</Application>
  <PresentationFormat>On-screen Show (4:3)</PresentationFormat>
  <Paragraphs>175</Paragraphs>
  <Slides>14</Slides>
  <Notes>14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5" baseType="lpstr">
      <vt:lpstr>Abadi</vt:lpstr>
      <vt:lpstr>Arial</vt:lpstr>
      <vt:lpstr>Calibri</vt:lpstr>
      <vt:lpstr>Franklin Gothic Demi Cond</vt:lpstr>
      <vt:lpstr>Franklin Gothic Medium</vt:lpstr>
      <vt:lpstr>Franklin Gothic Medium Cond</vt:lpstr>
      <vt:lpstr>Gotham Bold</vt:lpstr>
      <vt:lpstr>Helvetica</vt:lpstr>
      <vt:lpstr>Times New Roman</vt:lpstr>
      <vt:lpstr>3_Office Theme</vt:lpstr>
      <vt:lpstr>Acrobat Document</vt:lpstr>
      <vt:lpstr>PowerPoint Presentation</vt:lpstr>
      <vt:lpstr>Presentation Overview</vt:lpstr>
      <vt:lpstr>Building Environmental Health Capacity (BREHC)</vt:lpstr>
      <vt:lpstr>BREHC Components</vt:lpstr>
      <vt:lpstr>Purpose of Post-Disaster Sanitation Assessment Form</vt:lpstr>
      <vt:lpstr>Assessment Form Development</vt:lpstr>
      <vt:lpstr>Survey Results</vt:lpstr>
      <vt:lpstr>Survey Results</vt:lpstr>
      <vt:lpstr>Survey Results</vt:lpstr>
      <vt:lpstr>Survey Results</vt:lpstr>
      <vt:lpstr>Post-Disaster Assessment Form Preview</vt:lpstr>
      <vt:lpstr>Assessment Form Feedback Request</vt:lpstr>
      <vt:lpstr>     Questions?</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Hargrove, Joyce Keith</cp:lastModifiedBy>
  <cp:revision>478</cp:revision>
  <cp:lastPrinted>2018-03-22T13:26:44Z</cp:lastPrinted>
  <dcterms:created xsi:type="dcterms:W3CDTF">2015-07-07T20:02:11Z</dcterms:created>
  <dcterms:modified xsi:type="dcterms:W3CDTF">2022-04-19T12:52:36Z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0x01010090A84DF9C38F85459C2FBB53EA3FC961</vt:lpwstr>
  </property>
</Properties>
</file>