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65" r:id="rId3"/>
    <p:sldId id="262" r:id="rId4"/>
    <p:sldId id="285" r:id="rId5"/>
    <p:sldId id="274" r:id="rId6"/>
    <p:sldId id="268" r:id="rId7"/>
    <p:sldId id="273" r:id="rId8"/>
    <p:sldId id="286"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226" autoAdjust="0"/>
  </p:normalViewPr>
  <p:slideViewPr>
    <p:cSldViewPr snapToGrid="0">
      <p:cViewPr varScale="1">
        <p:scale>
          <a:sx n="125" d="100"/>
          <a:sy n="125" d="100"/>
        </p:scale>
        <p:origin x="123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2705824-CEB6-4E03-93A0-C1392C6F76E6}"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FF83E9-BD6C-43D8-A56A-7084D71E3448}" type="slidenum">
              <a:rPr lang="en-US" smtClean="0"/>
              <a:t>‹#›</a:t>
            </a:fld>
            <a:endParaRPr lang="en-US"/>
          </a:p>
        </p:txBody>
      </p:sp>
    </p:spTree>
    <p:extLst>
      <p:ext uri="{BB962C8B-B14F-4D97-AF65-F5344CB8AC3E}">
        <p14:creationId xmlns:p14="http://schemas.microsoft.com/office/powerpoint/2010/main" val="2355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705824-CEB6-4E03-93A0-C1392C6F76E6}"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FF83E9-BD6C-43D8-A56A-7084D71E3448}" type="slidenum">
              <a:rPr lang="en-US" smtClean="0"/>
              <a:t>‹#›</a:t>
            </a:fld>
            <a:endParaRPr lang="en-US"/>
          </a:p>
        </p:txBody>
      </p:sp>
    </p:spTree>
    <p:extLst>
      <p:ext uri="{BB962C8B-B14F-4D97-AF65-F5344CB8AC3E}">
        <p14:creationId xmlns:p14="http://schemas.microsoft.com/office/powerpoint/2010/main" val="2951112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705824-CEB6-4E03-93A0-C1392C6F76E6}"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FF83E9-BD6C-43D8-A56A-7084D71E3448}" type="slidenum">
              <a:rPr lang="en-US" smtClean="0"/>
              <a:t>‹#›</a:t>
            </a:fld>
            <a:endParaRPr lang="en-US"/>
          </a:p>
        </p:txBody>
      </p:sp>
    </p:spTree>
    <p:extLst>
      <p:ext uri="{BB962C8B-B14F-4D97-AF65-F5344CB8AC3E}">
        <p14:creationId xmlns:p14="http://schemas.microsoft.com/office/powerpoint/2010/main" val="983428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705824-CEB6-4E03-93A0-C1392C6F76E6}"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FF83E9-BD6C-43D8-A56A-7084D71E3448}" type="slidenum">
              <a:rPr lang="en-US" smtClean="0"/>
              <a:t>‹#›</a:t>
            </a:fld>
            <a:endParaRPr lang="en-US"/>
          </a:p>
        </p:txBody>
      </p:sp>
    </p:spTree>
    <p:extLst>
      <p:ext uri="{BB962C8B-B14F-4D97-AF65-F5344CB8AC3E}">
        <p14:creationId xmlns:p14="http://schemas.microsoft.com/office/powerpoint/2010/main" val="258926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705824-CEB6-4E03-93A0-C1392C6F76E6}"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FF83E9-BD6C-43D8-A56A-7084D71E3448}" type="slidenum">
              <a:rPr lang="en-US" smtClean="0"/>
              <a:t>‹#›</a:t>
            </a:fld>
            <a:endParaRPr lang="en-US"/>
          </a:p>
        </p:txBody>
      </p:sp>
    </p:spTree>
    <p:extLst>
      <p:ext uri="{BB962C8B-B14F-4D97-AF65-F5344CB8AC3E}">
        <p14:creationId xmlns:p14="http://schemas.microsoft.com/office/powerpoint/2010/main" val="388108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2705824-CEB6-4E03-93A0-C1392C6F76E6}" type="datetimeFigureOut">
              <a:rPr lang="en-US" smtClean="0"/>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FF83E9-BD6C-43D8-A56A-7084D71E3448}" type="slidenum">
              <a:rPr lang="en-US" smtClean="0"/>
              <a:t>‹#›</a:t>
            </a:fld>
            <a:endParaRPr lang="en-US"/>
          </a:p>
        </p:txBody>
      </p:sp>
    </p:spTree>
    <p:extLst>
      <p:ext uri="{BB962C8B-B14F-4D97-AF65-F5344CB8AC3E}">
        <p14:creationId xmlns:p14="http://schemas.microsoft.com/office/powerpoint/2010/main" val="3699792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2705824-CEB6-4E03-93A0-C1392C6F76E6}" type="datetimeFigureOut">
              <a:rPr lang="en-US" smtClean="0"/>
              <a:t>4/19/2022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FF83E9-BD6C-43D8-A56A-7084D71E3448}" type="slidenum">
              <a:rPr lang="en-US" smtClean="0"/>
              <a:t>‹#›</a:t>
            </a:fld>
            <a:endParaRPr lang="en-US"/>
          </a:p>
        </p:txBody>
      </p:sp>
    </p:spTree>
    <p:extLst>
      <p:ext uri="{BB962C8B-B14F-4D97-AF65-F5344CB8AC3E}">
        <p14:creationId xmlns:p14="http://schemas.microsoft.com/office/powerpoint/2010/main" val="2903145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2705824-CEB6-4E03-93A0-C1392C6F76E6}" type="datetimeFigureOut">
              <a:rPr lang="en-US" smtClean="0"/>
              <a:t>4/19/2022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FF83E9-BD6C-43D8-A56A-7084D71E3448}" type="slidenum">
              <a:rPr lang="en-US" smtClean="0"/>
              <a:t>‹#›</a:t>
            </a:fld>
            <a:endParaRPr lang="en-US"/>
          </a:p>
        </p:txBody>
      </p:sp>
    </p:spTree>
    <p:extLst>
      <p:ext uri="{BB962C8B-B14F-4D97-AF65-F5344CB8AC3E}">
        <p14:creationId xmlns:p14="http://schemas.microsoft.com/office/powerpoint/2010/main" val="3992030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705824-CEB6-4E03-93A0-C1392C6F76E6}" type="datetimeFigureOut">
              <a:rPr lang="en-US" smtClean="0"/>
              <a:t>4/19/2022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FF83E9-BD6C-43D8-A56A-7084D71E3448}" type="slidenum">
              <a:rPr lang="en-US" smtClean="0"/>
              <a:t>‹#›</a:t>
            </a:fld>
            <a:endParaRPr lang="en-US"/>
          </a:p>
        </p:txBody>
      </p:sp>
    </p:spTree>
    <p:extLst>
      <p:ext uri="{BB962C8B-B14F-4D97-AF65-F5344CB8AC3E}">
        <p14:creationId xmlns:p14="http://schemas.microsoft.com/office/powerpoint/2010/main" val="1549835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2705824-CEB6-4E03-93A0-C1392C6F76E6}" type="datetimeFigureOut">
              <a:rPr lang="en-US" smtClean="0"/>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FF83E9-BD6C-43D8-A56A-7084D71E3448}" type="slidenum">
              <a:rPr lang="en-US" smtClean="0"/>
              <a:t>‹#›</a:t>
            </a:fld>
            <a:endParaRPr lang="en-US"/>
          </a:p>
        </p:txBody>
      </p:sp>
    </p:spTree>
    <p:extLst>
      <p:ext uri="{BB962C8B-B14F-4D97-AF65-F5344CB8AC3E}">
        <p14:creationId xmlns:p14="http://schemas.microsoft.com/office/powerpoint/2010/main" val="2301271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2705824-CEB6-4E03-93A0-C1392C6F76E6}" type="datetimeFigureOut">
              <a:rPr lang="en-US" smtClean="0"/>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FF83E9-BD6C-43D8-A56A-7084D71E3448}" type="slidenum">
              <a:rPr lang="en-US" smtClean="0"/>
              <a:t>‹#›</a:t>
            </a:fld>
            <a:endParaRPr lang="en-US"/>
          </a:p>
        </p:txBody>
      </p:sp>
    </p:spTree>
    <p:extLst>
      <p:ext uri="{BB962C8B-B14F-4D97-AF65-F5344CB8AC3E}">
        <p14:creationId xmlns:p14="http://schemas.microsoft.com/office/powerpoint/2010/main" val="1569385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705824-CEB6-4E03-93A0-C1392C6F76E6}" type="datetimeFigureOut">
              <a:rPr lang="en-US" smtClean="0"/>
              <a:t>4/19/2022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FF83E9-BD6C-43D8-A56A-7084D71E3448}" type="slidenum">
              <a:rPr lang="en-US" smtClean="0"/>
              <a:t>‹#›</a:t>
            </a:fld>
            <a:endParaRPr lang="en-US"/>
          </a:p>
        </p:txBody>
      </p:sp>
    </p:spTree>
    <p:extLst>
      <p:ext uri="{BB962C8B-B14F-4D97-AF65-F5344CB8AC3E}">
        <p14:creationId xmlns:p14="http://schemas.microsoft.com/office/powerpoint/2010/main" val="502777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ed.norman@dhhs.nc.gov"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567068-99FA-4DCB-8FFA-F9AEBEFCBACF}"/>
              </a:ext>
            </a:extLst>
          </p:cNvPr>
          <p:cNvSpPr txBox="1"/>
          <p:nvPr/>
        </p:nvSpPr>
        <p:spPr>
          <a:xfrm>
            <a:off x="0" y="372862"/>
            <a:ext cx="9144000" cy="6647974"/>
          </a:xfrm>
          <a:prstGeom prst="rect">
            <a:avLst/>
          </a:prstGeom>
          <a:noFill/>
        </p:spPr>
        <p:txBody>
          <a:bodyPr wrap="square" rtlCol="0">
            <a:spAutoFit/>
          </a:bodyPr>
          <a:lstStyle/>
          <a:p>
            <a:pPr algn="ctr"/>
            <a:r>
              <a:rPr lang="en-US" sz="4400" b="1" dirty="0"/>
              <a:t>The North Carolina</a:t>
            </a:r>
          </a:p>
          <a:p>
            <a:pPr algn="ctr"/>
            <a:r>
              <a:rPr lang="en-US" sz="4400" b="1" dirty="0"/>
              <a:t>Childhood Lead Poisoning</a:t>
            </a:r>
          </a:p>
          <a:p>
            <a:pPr algn="ctr"/>
            <a:r>
              <a:rPr lang="en-US" sz="4400" b="1" dirty="0"/>
              <a:t>Prevention Program</a:t>
            </a:r>
          </a:p>
          <a:p>
            <a:endParaRPr lang="en-US" sz="3600" b="1" dirty="0"/>
          </a:p>
          <a:p>
            <a:pPr algn="ctr"/>
            <a:r>
              <a:rPr lang="en-US" sz="3600" b="1" dirty="0"/>
              <a:t>Ed Norman, MPH</a:t>
            </a:r>
          </a:p>
          <a:p>
            <a:pPr algn="ctr"/>
            <a:r>
              <a:rPr lang="en-US" sz="3200" dirty="0"/>
              <a:t>Program Manager</a:t>
            </a:r>
          </a:p>
          <a:p>
            <a:pPr algn="ctr"/>
            <a:endParaRPr lang="en-US" sz="3200" dirty="0"/>
          </a:p>
          <a:p>
            <a:pPr algn="ctr"/>
            <a:r>
              <a:rPr lang="en-US" sz="2800" dirty="0"/>
              <a:t>NC Department of Health and Human Services</a:t>
            </a:r>
          </a:p>
          <a:p>
            <a:pPr algn="ctr"/>
            <a:r>
              <a:rPr lang="en-US" sz="2800" dirty="0"/>
              <a:t>Division of Public Health</a:t>
            </a:r>
          </a:p>
          <a:p>
            <a:pPr algn="ctr"/>
            <a:r>
              <a:rPr lang="en-US" sz="2800" dirty="0"/>
              <a:t>Environmental Health Section</a:t>
            </a:r>
          </a:p>
          <a:p>
            <a:pPr algn="ctr"/>
            <a:r>
              <a:rPr lang="en-US" sz="3200" b="1" dirty="0">
                <a:hlinkClick r:id="rId2"/>
              </a:rPr>
              <a:t>ed.norman@dhhs.nc.gov</a:t>
            </a:r>
            <a:endParaRPr lang="en-US" sz="3200" b="1" dirty="0"/>
          </a:p>
          <a:p>
            <a:pPr algn="ctr"/>
            <a:r>
              <a:rPr lang="en-US" sz="2800" b="1" dirty="0"/>
              <a:t>(919) 707-5951</a:t>
            </a:r>
          </a:p>
          <a:p>
            <a:endParaRPr lang="en-US" dirty="0"/>
          </a:p>
        </p:txBody>
      </p:sp>
      <p:pic>
        <p:nvPicPr>
          <p:cNvPr id="9" name="Picture 8">
            <a:extLst>
              <a:ext uri="{FF2B5EF4-FFF2-40B4-BE49-F238E27FC236}">
                <a16:creationId xmlns:a16="http://schemas.microsoft.com/office/drawing/2014/main" id="{FDCC2051-9EEB-41AD-B037-B5F73957C3F7}"/>
              </a:ext>
            </a:extLst>
          </p:cNvPr>
          <p:cNvPicPr>
            <a:picLocks noChangeAspect="1"/>
          </p:cNvPicPr>
          <p:nvPr/>
        </p:nvPicPr>
        <p:blipFill>
          <a:blip r:embed="rId3"/>
          <a:stretch>
            <a:fillRect/>
          </a:stretch>
        </p:blipFill>
        <p:spPr>
          <a:xfrm>
            <a:off x="1437904" y="2873544"/>
            <a:ext cx="1314450" cy="1323975"/>
          </a:xfrm>
          <a:prstGeom prst="rect">
            <a:avLst/>
          </a:prstGeom>
          <a:ln w="25400">
            <a:solidFill>
              <a:schemeClr val="tx1"/>
            </a:solidFill>
          </a:ln>
        </p:spPr>
      </p:pic>
    </p:spTree>
    <p:extLst>
      <p:ext uri="{BB962C8B-B14F-4D97-AF65-F5344CB8AC3E}">
        <p14:creationId xmlns:p14="http://schemas.microsoft.com/office/powerpoint/2010/main" val="3559832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C3BB5A5-383F-4683-8B58-46D118D2EC21}"/>
              </a:ext>
            </a:extLst>
          </p:cNvPr>
          <p:cNvSpPr txBox="1"/>
          <p:nvPr/>
        </p:nvSpPr>
        <p:spPr>
          <a:xfrm>
            <a:off x="0" y="2093129"/>
            <a:ext cx="9144000" cy="3416320"/>
          </a:xfrm>
          <a:prstGeom prst="rect">
            <a:avLst/>
          </a:prstGeom>
          <a:solidFill>
            <a:schemeClr val="bg1"/>
          </a:solidFill>
          <a:ln w="25400">
            <a:solidFill>
              <a:schemeClr val="accent6">
                <a:lumMod val="75000"/>
              </a:schemeClr>
            </a:solidFill>
          </a:ln>
        </p:spPr>
        <p:txBody>
          <a:bodyPr wrap="square">
            <a:spAutoFit/>
          </a:bodyPr>
          <a:lstStyle/>
          <a:p>
            <a:pPr marL="285750" indent="-285750">
              <a:buFont typeface="Arial" panose="020B0604020202020204" pitchFamily="34" charset="0"/>
              <a:buChar char="•"/>
            </a:pPr>
            <a:r>
              <a:rPr lang="en-US" sz="2400" b="1" i="0" dirty="0">
                <a:effectLst/>
                <a:latin typeface="Open Sans" panose="020B0606030504020204" pitchFamily="34" charset="0"/>
              </a:rPr>
              <a:t>S</a:t>
            </a:r>
            <a:r>
              <a:rPr lang="en-US" sz="2400" b="1" dirty="0">
                <a:latin typeface="Open Sans" panose="020B0606030504020204" pitchFamily="34" charset="0"/>
              </a:rPr>
              <a:t>ession </a:t>
            </a:r>
            <a:r>
              <a:rPr lang="en-US" sz="2400" b="1" i="0" dirty="0">
                <a:effectLst/>
                <a:latin typeface="Open Sans" panose="020B0606030504020204" pitchFamily="34" charset="0"/>
              </a:rPr>
              <a:t>Law 2021-180</a:t>
            </a:r>
          </a:p>
          <a:p>
            <a:pPr marL="285750" indent="-285750">
              <a:buFont typeface="Arial" panose="020B0604020202020204" pitchFamily="34" charset="0"/>
              <a:buChar char="•"/>
            </a:pPr>
            <a:endParaRPr lang="en-US" sz="2400" b="1" i="0" dirty="0">
              <a:solidFill>
                <a:srgbClr val="000000"/>
              </a:solidFill>
              <a:effectLst/>
              <a:latin typeface="Open Sans" panose="020B0606030504020204" pitchFamily="34" charset="0"/>
            </a:endParaRPr>
          </a:p>
          <a:p>
            <a:pPr marL="285750" indent="-285750">
              <a:buFont typeface="Arial" panose="020B0604020202020204" pitchFamily="34" charset="0"/>
              <a:buChar char="•"/>
            </a:pPr>
            <a:r>
              <a:rPr lang="en-US" sz="2400" b="1" i="0" dirty="0">
                <a:solidFill>
                  <a:srgbClr val="000000"/>
                </a:solidFill>
                <a:effectLst/>
                <a:latin typeface="Open Sans" panose="020B0606030504020204" pitchFamily="34" charset="0"/>
              </a:rPr>
              <a:t>$150 million/American Rescue Plan Act (ARPA) funds appropriated</a:t>
            </a:r>
          </a:p>
          <a:p>
            <a:r>
              <a:rPr lang="en-US" sz="2400" b="1" i="0" dirty="0">
                <a:solidFill>
                  <a:srgbClr val="000000"/>
                </a:solidFill>
                <a:effectLst/>
                <a:latin typeface="Open Sans" panose="020B0606030504020204" pitchFamily="34" charset="0"/>
              </a:rPr>
              <a:t> </a:t>
            </a:r>
          </a:p>
          <a:p>
            <a:pPr marL="285750" indent="-285750">
              <a:buFont typeface="Arial" panose="020B0604020202020204" pitchFamily="34" charset="0"/>
              <a:buChar char="•"/>
            </a:pPr>
            <a:r>
              <a:rPr lang="en-US" sz="2400" b="1" i="0" dirty="0">
                <a:solidFill>
                  <a:srgbClr val="000000"/>
                </a:solidFill>
                <a:effectLst/>
                <a:latin typeface="Open Sans" panose="020B0606030504020204" pitchFamily="34" charset="0"/>
              </a:rPr>
              <a:t>$32,812,500 for lead in water testing </a:t>
            </a:r>
            <a:r>
              <a:rPr lang="en-US" sz="2400" b="1" i="0" u="sng" dirty="0">
                <a:solidFill>
                  <a:srgbClr val="000000"/>
                </a:solidFill>
                <a:effectLst/>
                <a:latin typeface="Open Sans" panose="020B0606030504020204" pitchFamily="34" charset="0"/>
              </a:rPr>
              <a:t>and</a:t>
            </a:r>
            <a:r>
              <a:rPr lang="en-US" sz="2400" b="1" i="0" dirty="0">
                <a:solidFill>
                  <a:srgbClr val="000000"/>
                </a:solidFill>
                <a:effectLst/>
                <a:latin typeface="Open Sans" panose="020B0606030504020204" pitchFamily="34" charset="0"/>
              </a:rPr>
              <a:t> remediation</a:t>
            </a:r>
          </a:p>
          <a:p>
            <a:pPr marL="285750" indent="-285750">
              <a:buFont typeface="Arial" panose="020B0604020202020204" pitchFamily="34" charset="0"/>
              <a:buChar char="•"/>
            </a:pPr>
            <a:endParaRPr lang="en-US" sz="2400" b="1" dirty="0">
              <a:solidFill>
                <a:srgbClr val="000000"/>
              </a:solidFill>
              <a:latin typeface="Open Sans" panose="020B0606030504020204" pitchFamily="34" charset="0"/>
            </a:endParaRPr>
          </a:p>
          <a:p>
            <a:pPr marL="285750" indent="-285750">
              <a:buFont typeface="Arial" panose="020B0604020202020204" pitchFamily="34" charset="0"/>
              <a:buChar char="•"/>
            </a:pPr>
            <a:r>
              <a:rPr lang="en-US" sz="2400" b="1" i="0" dirty="0">
                <a:solidFill>
                  <a:srgbClr val="000000"/>
                </a:solidFill>
                <a:effectLst/>
                <a:latin typeface="Open Sans" panose="020B0606030504020204" pitchFamily="34" charset="0"/>
              </a:rPr>
              <a:t>$117,187,500 for lead paint and asbestos inspection </a:t>
            </a:r>
            <a:r>
              <a:rPr lang="en-US" sz="2400" b="1" i="0" u="sng" dirty="0">
                <a:solidFill>
                  <a:srgbClr val="000000"/>
                </a:solidFill>
                <a:effectLst/>
                <a:latin typeface="Open Sans" panose="020B0606030504020204" pitchFamily="34" charset="0"/>
              </a:rPr>
              <a:t>and</a:t>
            </a:r>
            <a:r>
              <a:rPr lang="en-US" sz="2400" b="1" i="0" dirty="0">
                <a:solidFill>
                  <a:srgbClr val="000000"/>
                </a:solidFill>
                <a:effectLst/>
                <a:latin typeface="Open Sans" panose="020B0606030504020204" pitchFamily="34" charset="0"/>
              </a:rPr>
              <a:t> abatement</a:t>
            </a:r>
          </a:p>
        </p:txBody>
      </p:sp>
      <p:sp>
        <p:nvSpPr>
          <p:cNvPr id="3" name="TextBox 2">
            <a:extLst>
              <a:ext uri="{FF2B5EF4-FFF2-40B4-BE49-F238E27FC236}">
                <a16:creationId xmlns:a16="http://schemas.microsoft.com/office/drawing/2014/main" id="{611113E8-53B7-4501-A500-2B73ADC88891}"/>
              </a:ext>
            </a:extLst>
          </p:cNvPr>
          <p:cNvSpPr txBox="1"/>
          <p:nvPr/>
        </p:nvSpPr>
        <p:spPr>
          <a:xfrm>
            <a:off x="0" y="621293"/>
            <a:ext cx="9144000" cy="1323439"/>
          </a:xfrm>
          <a:prstGeom prst="rect">
            <a:avLst/>
          </a:prstGeom>
          <a:solidFill>
            <a:schemeClr val="bg1"/>
          </a:solidFill>
          <a:ln w="25400">
            <a:solidFill>
              <a:schemeClr val="accent6">
                <a:lumMod val="75000"/>
              </a:schemeClr>
            </a:solidFill>
          </a:ln>
        </p:spPr>
        <p:txBody>
          <a:bodyPr wrap="square">
            <a:spAutoFit/>
          </a:bodyPr>
          <a:lstStyle/>
          <a:p>
            <a:pPr algn="ctr"/>
            <a:r>
              <a:rPr lang="en-US" sz="4000" b="1" dirty="0">
                <a:solidFill>
                  <a:srgbClr val="000000"/>
                </a:solidFill>
                <a:latin typeface="Open Sans" panose="020B0606030504020204" pitchFamily="34" charset="0"/>
              </a:rPr>
              <a:t>Proposed Temporary Rules</a:t>
            </a:r>
          </a:p>
          <a:p>
            <a:pPr algn="ctr"/>
            <a:r>
              <a:rPr lang="en-US" sz="4000" b="1" dirty="0">
                <a:solidFill>
                  <a:srgbClr val="000000"/>
                </a:solidFill>
                <a:latin typeface="Open Sans" panose="020B0606030504020204" pitchFamily="34" charset="0"/>
              </a:rPr>
              <a:t>(10A NCAC 41C .1001)</a:t>
            </a:r>
            <a:endParaRPr lang="en-US" sz="2800" b="1" i="0" dirty="0">
              <a:solidFill>
                <a:srgbClr val="000000"/>
              </a:solidFill>
              <a:effectLst/>
              <a:latin typeface="Open Sans" panose="020B0606030504020204" pitchFamily="34" charset="0"/>
            </a:endParaRPr>
          </a:p>
        </p:txBody>
      </p:sp>
    </p:spTree>
    <p:extLst>
      <p:ext uri="{BB962C8B-B14F-4D97-AF65-F5344CB8AC3E}">
        <p14:creationId xmlns:p14="http://schemas.microsoft.com/office/powerpoint/2010/main" val="2522682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B96F3C-BB99-4AA5-BF00-428EACB831CA}"/>
              </a:ext>
            </a:extLst>
          </p:cNvPr>
          <p:cNvSpPr txBox="1"/>
          <p:nvPr/>
        </p:nvSpPr>
        <p:spPr>
          <a:xfrm>
            <a:off x="0" y="488128"/>
            <a:ext cx="9144000" cy="3816429"/>
          </a:xfrm>
          <a:prstGeom prst="rect">
            <a:avLst/>
          </a:prstGeom>
          <a:solidFill>
            <a:schemeClr val="bg1"/>
          </a:solidFill>
          <a:ln w="25400">
            <a:solidFill>
              <a:schemeClr val="accent6">
                <a:lumMod val="75000"/>
              </a:schemeClr>
            </a:solidFill>
          </a:ln>
        </p:spPr>
        <p:txBody>
          <a:bodyPr wrap="square">
            <a:spAutoFit/>
          </a:bodyPr>
          <a:lstStyle/>
          <a:p>
            <a:r>
              <a:rPr lang="en-US" sz="3200" b="1" i="0" dirty="0">
                <a:solidFill>
                  <a:srgbClr val="000000"/>
                </a:solidFill>
                <a:effectLst/>
                <a:latin typeface="Open Sans" panose="020B0606030504020204" pitchFamily="34" charset="0"/>
              </a:rPr>
              <a:t>Who’s affected?</a:t>
            </a:r>
          </a:p>
          <a:p>
            <a:endParaRPr lang="en-US" sz="3200" b="1" dirty="0">
              <a:solidFill>
                <a:srgbClr val="000000"/>
              </a:solidFill>
              <a:latin typeface="Open Sans" panose="020B0606030504020204" pitchFamily="34" charset="0"/>
            </a:endParaRPr>
          </a:p>
          <a:p>
            <a:r>
              <a:rPr lang="en-US" b="1" dirty="0">
                <a:solidFill>
                  <a:srgbClr val="000000"/>
                </a:solidFill>
                <a:latin typeface="Open Sans" panose="020B0606030504020204" pitchFamily="34" charset="0"/>
              </a:rPr>
              <a:t>P</a:t>
            </a:r>
            <a:r>
              <a:rPr lang="en-US" b="1" i="0" dirty="0">
                <a:solidFill>
                  <a:srgbClr val="000000"/>
                </a:solidFill>
                <a:effectLst/>
                <a:latin typeface="Open Sans" panose="020B0606030504020204" pitchFamily="34" charset="0"/>
              </a:rPr>
              <a:t>ublic schools are required to test all drinking water and food preparation </a:t>
            </a:r>
            <a:r>
              <a:rPr lang="en-US" b="1" dirty="0">
                <a:solidFill>
                  <a:srgbClr val="000000"/>
                </a:solidFill>
                <a:latin typeface="Open Sans" panose="020B0606030504020204" pitchFamily="34" charset="0"/>
              </a:rPr>
              <a:t>faucet</a:t>
            </a:r>
            <a:r>
              <a:rPr lang="en-US" b="1" i="0" dirty="0">
                <a:solidFill>
                  <a:srgbClr val="000000"/>
                </a:solidFill>
                <a:effectLst/>
                <a:latin typeface="Open Sans" panose="020B0606030504020204" pitchFamily="34" charset="0"/>
              </a:rPr>
              <a:t>s following the same model used by child care centers pursuant to 15A NCAC 18A .2816. </a:t>
            </a:r>
            <a:r>
              <a:rPr lang="en-US" b="1" dirty="0">
                <a:solidFill>
                  <a:srgbClr val="000000"/>
                </a:solidFill>
                <a:latin typeface="Open Sans" panose="020B0606030504020204" pitchFamily="34" charset="0"/>
              </a:rPr>
              <a:t>Funds not used for testing are available for remediation of hazards identified at public schools </a:t>
            </a:r>
            <a:r>
              <a:rPr lang="en-US" b="1" u="sng" dirty="0">
                <a:solidFill>
                  <a:srgbClr val="000000"/>
                </a:solidFill>
                <a:latin typeface="Open Sans" panose="020B0606030504020204" pitchFamily="34" charset="0"/>
              </a:rPr>
              <a:t>and</a:t>
            </a:r>
            <a:r>
              <a:rPr lang="en-US" b="1" dirty="0">
                <a:solidFill>
                  <a:srgbClr val="000000"/>
                </a:solidFill>
                <a:latin typeface="Open Sans" panose="020B0606030504020204" pitchFamily="34" charset="0"/>
              </a:rPr>
              <a:t> licensed child care facilities.</a:t>
            </a:r>
          </a:p>
          <a:p>
            <a:endParaRPr lang="en-US" b="1" dirty="0">
              <a:solidFill>
                <a:srgbClr val="000000"/>
              </a:solidFill>
              <a:latin typeface="Open Sans" panose="020B0606030504020204" pitchFamily="34" charset="0"/>
            </a:endParaRPr>
          </a:p>
          <a:p>
            <a:r>
              <a:rPr lang="en-US" b="1" dirty="0">
                <a:solidFill>
                  <a:srgbClr val="000000"/>
                </a:solidFill>
                <a:latin typeface="Open Sans" panose="020B0606030504020204" pitchFamily="34" charset="0"/>
              </a:rPr>
              <a:t>Inspection for lead paint and asbestos is required for all public schools and licensed child care facilities. Funds not used for inspection are available for abatement of hazards identified at public schools </a:t>
            </a:r>
            <a:r>
              <a:rPr lang="en-US" b="1" u="sng" dirty="0">
                <a:solidFill>
                  <a:srgbClr val="000000"/>
                </a:solidFill>
                <a:latin typeface="Open Sans" panose="020B0606030504020204" pitchFamily="34" charset="0"/>
              </a:rPr>
              <a:t>and</a:t>
            </a:r>
            <a:r>
              <a:rPr lang="en-US" b="1" dirty="0">
                <a:solidFill>
                  <a:srgbClr val="000000"/>
                </a:solidFill>
                <a:latin typeface="Open Sans" panose="020B0606030504020204" pitchFamily="34" charset="0"/>
              </a:rPr>
              <a:t> licensed child care facilities.</a:t>
            </a:r>
          </a:p>
          <a:p>
            <a:pPr marL="342900" indent="-342900">
              <a:buFont typeface="Arial" panose="020B0604020202020204" pitchFamily="34" charset="0"/>
              <a:buChar char="•"/>
            </a:pPr>
            <a:endParaRPr lang="en-US" sz="1600" b="1" i="0" dirty="0">
              <a:solidFill>
                <a:srgbClr val="000000"/>
              </a:solidFill>
              <a:effectLst/>
              <a:latin typeface="Open Sans" panose="020B0606030504020204" pitchFamily="34" charset="0"/>
            </a:endParaRPr>
          </a:p>
        </p:txBody>
      </p:sp>
    </p:spTree>
    <p:extLst>
      <p:ext uri="{BB962C8B-B14F-4D97-AF65-F5344CB8AC3E}">
        <p14:creationId xmlns:p14="http://schemas.microsoft.com/office/powerpoint/2010/main" val="1021089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B96F3C-BB99-4AA5-BF00-428EACB831CA}"/>
              </a:ext>
            </a:extLst>
          </p:cNvPr>
          <p:cNvSpPr txBox="1"/>
          <p:nvPr/>
        </p:nvSpPr>
        <p:spPr>
          <a:xfrm>
            <a:off x="0" y="488128"/>
            <a:ext cx="9144000" cy="4124206"/>
          </a:xfrm>
          <a:prstGeom prst="rect">
            <a:avLst/>
          </a:prstGeom>
          <a:solidFill>
            <a:schemeClr val="bg1"/>
          </a:solidFill>
          <a:ln w="25400">
            <a:solidFill>
              <a:schemeClr val="accent6">
                <a:lumMod val="75000"/>
              </a:schemeClr>
            </a:solidFill>
          </a:ln>
        </p:spPr>
        <p:txBody>
          <a:bodyPr wrap="square">
            <a:spAutoFit/>
          </a:bodyPr>
          <a:lstStyle/>
          <a:p>
            <a:r>
              <a:rPr lang="en-US" sz="3200" b="1" i="0" dirty="0">
                <a:solidFill>
                  <a:srgbClr val="000000"/>
                </a:solidFill>
                <a:effectLst/>
                <a:latin typeface="Open Sans" panose="020B0606030504020204" pitchFamily="34" charset="0"/>
              </a:rPr>
              <a:t>Are there restrictions?</a:t>
            </a:r>
          </a:p>
          <a:p>
            <a:endParaRPr lang="en-US" sz="3200" b="1" dirty="0">
              <a:solidFill>
                <a:srgbClr val="000000"/>
              </a:solidFill>
              <a:latin typeface="Open Sans" panose="020B0606030504020204" pitchFamily="34" charset="0"/>
            </a:endParaRPr>
          </a:p>
          <a:p>
            <a:r>
              <a:rPr lang="en-US" b="1" dirty="0">
                <a:solidFill>
                  <a:srgbClr val="000000"/>
                </a:solidFill>
                <a:latin typeface="Open Sans" panose="020B0606030504020204" pitchFamily="34" charset="0"/>
              </a:rPr>
              <a:t>Abatement funds for lead paint and asbestos are available to eligible public schools and licensed child care facilities. However, participation is not required.</a:t>
            </a:r>
          </a:p>
          <a:p>
            <a:endParaRPr lang="en-US" b="1" dirty="0">
              <a:solidFill>
                <a:srgbClr val="000000"/>
              </a:solidFill>
              <a:latin typeface="Open Sans" panose="020B0606030504020204" pitchFamily="34" charset="0"/>
            </a:endParaRPr>
          </a:p>
          <a:p>
            <a:r>
              <a:rPr lang="en-US" b="1" dirty="0">
                <a:solidFill>
                  <a:srgbClr val="000000"/>
                </a:solidFill>
                <a:latin typeface="Open Sans" panose="020B0606030504020204" pitchFamily="34" charset="0"/>
              </a:rPr>
              <a:t>F</a:t>
            </a:r>
            <a:r>
              <a:rPr lang="en-US" b="1" i="0" dirty="0">
                <a:solidFill>
                  <a:srgbClr val="000000"/>
                </a:solidFill>
                <a:effectLst/>
                <a:latin typeface="Open Sans" panose="020B0606030504020204" pitchFamily="34" charset="0"/>
              </a:rPr>
              <a:t>or lead paint and asbestos funds allocated, public schools must provide a match ($1 local for every $2 state)</a:t>
            </a:r>
            <a:r>
              <a:rPr lang="en-US" b="1" dirty="0">
                <a:solidFill>
                  <a:srgbClr val="000000"/>
                </a:solidFill>
                <a:latin typeface="Open Sans" panose="020B0606030504020204" pitchFamily="34" charset="0"/>
              </a:rPr>
              <a:t>. Child care facilities do not have to provide a match, and there is no match required for water remediation at schools or child care facilities.</a:t>
            </a:r>
          </a:p>
          <a:p>
            <a:endParaRPr lang="en-US" b="1" dirty="0">
              <a:solidFill>
                <a:srgbClr val="000000"/>
              </a:solidFill>
              <a:latin typeface="Open Sans" panose="020B0606030504020204" pitchFamily="34" charset="0"/>
            </a:endParaRPr>
          </a:p>
          <a:p>
            <a:r>
              <a:rPr lang="en-US" b="1" dirty="0">
                <a:solidFill>
                  <a:srgbClr val="000000"/>
                </a:solidFill>
                <a:latin typeface="Open Sans" panose="020B0606030504020204" pitchFamily="34" charset="0"/>
              </a:rPr>
              <a:t>Funds must be obligated by 12/31/2024 and spent by 12/31/2026.</a:t>
            </a:r>
          </a:p>
          <a:p>
            <a:endParaRPr lang="en-US" b="1" dirty="0">
              <a:solidFill>
                <a:srgbClr val="000000"/>
              </a:solidFill>
              <a:latin typeface="Open Sans" panose="020B0606030504020204" pitchFamily="34" charset="0"/>
            </a:endParaRPr>
          </a:p>
        </p:txBody>
      </p:sp>
    </p:spTree>
    <p:extLst>
      <p:ext uri="{BB962C8B-B14F-4D97-AF65-F5344CB8AC3E}">
        <p14:creationId xmlns:p14="http://schemas.microsoft.com/office/powerpoint/2010/main" val="2818305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C9507F1-4DB5-4E6C-982C-01BBAE4DD41B}"/>
              </a:ext>
            </a:extLst>
          </p:cNvPr>
          <p:cNvSpPr txBox="1"/>
          <p:nvPr/>
        </p:nvSpPr>
        <p:spPr>
          <a:xfrm>
            <a:off x="0" y="207963"/>
            <a:ext cx="9144000" cy="646331"/>
          </a:xfrm>
          <a:prstGeom prst="rect">
            <a:avLst/>
          </a:prstGeom>
          <a:solidFill>
            <a:schemeClr val="bg1"/>
          </a:solidFill>
          <a:ln w="25400">
            <a:solidFill>
              <a:schemeClr val="accent6">
                <a:lumMod val="75000"/>
              </a:schemeClr>
            </a:solidFill>
          </a:ln>
        </p:spPr>
        <p:txBody>
          <a:bodyPr wrap="square">
            <a:spAutoFit/>
          </a:bodyPr>
          <a:lstStyle/>
          <a:p>
            <a:r>
              <a:rPr lang="en-US" sz="3600" b="1" dirty="0">
                <a:solidFill>
                  <a:srgbClr val="000000"/>
                </a:solidFill>
                <a:latin typeface="Open Sans" panose="020B0606030504020204" pitchFamily="34" charset="0"/>
              </a:rPr>
              <a:t>Proposed Rule .1001 Definitions</a:t>
            </a:r>
            <a:endParaRPr lang="en-US" sz="3600" b="1" i="0" dirty="0">
              <a:solidFill>
                <a:srgbClr val="000000"/>
              </a:solidFill>
              <a:effectLst/>
              <a:latin typeface="Open Sans" panose="020B0606030504020204" pitchFamily="34" charset="0"/>
            </a:endParaRPr>
          </a:p>
        </p:txBody>
      </p:sp>
      <p:sp>
        <p:nvSpPr>
          <p:cNvPr id="4" name="TextBox 3">
            <a:extLst>
              <a:ext uri="{FF2B5EF4-FFF2-40B4-BE49-F238E27FC236}">
                <a16:creationId xmlns:a16="http://schemas.microsoft.com/office/drawing/2014/main" id="{CC6D2FAD-D1AF-4679-82B4-3995E2D6BDCE}"/>
              </a:ext>
            </a:extLst>
          </p:cNvPr>
          <p:cNvSpPr txBox="1"/>
          <p:nvPr/>
        </p:nvSpPr>
        <p:spPr>
          <a:xfrm>
            <a:off x="1220679" y="1897047"/>
            <a:ext cx="6702641" cy="1200329"/>
          </a:xfrm>
          <a:prstGeom prst="rect">
            <a:avLst/>
          </a:prstGeom>
          <a:solidFill>
            <a:schemeClr val="bg1"/>
          </a:solidFill>
          <a:ln w="25400">
            <a:solidFill>
              <a:schemeClr val="accent6">
                <a:lumMod val="75000"/>
              </a:schemeClr>
            </a:solidFill>
          </a:ln>
        </p:spPr>
        <p:txBody>
          <a:bodyPr wrap="square">
            <a:spAutoFit/>
          </a:bodyPr>
          <a:lstStyle/>
          <a:p>
            <a:r>
              <a:rPr lang="en-US" b="1" i="0" dirty="0">
                <a:solidFill>
                  <a:srgbClr val="000000"/>
                </a:solidFill>
                <a:effectLst/>
                <a:latin typeface="Open Sans" panose="020B0606030504020204" pitchFamily="34" charset="0"/>
              </a:rPr>
              <a:t>Establishes eligibility criteria for remediation and abatement funds:</a:t>
            </a:r>
          </a:p>
          <a:p>
            <a:r>
              <a:rPr lang="en-US" b="1" i="0" dirty="0">
                <a:solidFill>
                  <a:srgbClr val="000000"/>
                </a:solidFill>
                <a:effectLst/>
                <a:latin typeface="Open Sans" panose="020B0606030504020204" pitchFamily="34" charset="0"/>
              </a:rPr>
              <a:t>1) Testing deadline met; and</a:t>
            </a:r>
          </a:p>
          <a:p>
            <a:r>
              <a:rPr lang="en-US" b="1" dirty="0">
                <a:solidFill>
                  <a:srgbClr val="000000"/>
                </a:solidFill>
                <a:latin typeface="Open Sans" panose="020B0606030504020204" pitchFamily="34" charset="0"/>
              </a:rPr>
              <a:t>2) Lead poisoning or asbestos hazards identified</a:t>
            </a:r>
            <a:endParaRPr lang="en-US" b="1" i="0" dirty="0">
              <a:solidFill>
                <a:srgbClr val="000000"/>
              </a:solidFill>
              <a:effectLst/>
              <a:latin typeface="Open Sans" panose="020B0606030504020204" pitchFamily="34" charset="0"/>
            </a:endParaRPr>
          </a:p>
        </p:txBody>
      </p:sp>
      <p:sp>
        <p:nvSpPr>
          <p:cNvPr id="5" name="TextBox 4">
            <a:extLst>
              <a:ext uri="{FF2B5EF4-FFF2-40B4-BE49-F238E27FC236}">
                <a16:creationId xmlns:a16="http://schemas.microsoft.com/office/drawing/2014/main" id="{21B22ED3-510D-476F-9AA7-26F851F5F09A}"/>
              </a:ext>
            </a:extLst>
          </p:cNvPr>
          <p:cNvSpPr txBox="1"/>
          <p:nvPr/>
        </p:nvSpPr>
        <p:spPr>
          <a:xfrm>
            <a:off x="7620" y="1053783"/>
            <a:ext cx="9144000" cy="646331"/>
          </a:xfrm>
          <a:prstGeom prst="rect">
            <a:avLst/>
          </a:prstGeom>
          <a:solidFill>
            <a:schemeClr val="bg1"/>
          </a:solidFill>
          <a:ln w="25400">
            <a:solidFill>
              <a:schemeClr val="accent6">
                <a:lumMod val="75000"/>
              </a:schemeClr>
            </a:solidFill>
          </a:ln>
        </p:spPr>
        <p:txBody>
          <a:bodyPr wrap="square">
            <a:spAutoFit/>
          </a:bodyPr>
          <a:lstStyle/>
          <a:p>
            <a:r>
              <a:rPr lang="en-US" sz="3600" b="1" dirty="0">
                <a:solidFill>
                  <a:srgbClr val="000000"/>
                </a:solidFill>
                <a:latin typeface="Open Sans" panose="020B0606030504020204" pitchFamily="34" charset="0"/>
              </a:rPr>
              <a:t>Proposed Rule .1002 Funding</a:t>
            </a:r>
            <a:endParaRPr lang="en-US" sz="3600" b="1" i="0" dirty="0">
              <a:solidFill>
                <a:srgbClr val="000000"/>
              </a:solidFill>
              <a:effectLst/>
              <a:latin typeface="Open Sans" panose="020B0606030504020204" pitchFamily="34" charset="0"/>
            </a:endParaRPr>
          </a:p>
        </p:txBody>
      </p:sp>
      <p:sp>
        <p:nvSpPr>
          <p:cNvPr id="7" name="TextBox 6">
            <a:extLst>
              <a:ext uri="{FF2B5EF4-FFF2-40B4-BE49-F238E27FC236}">
                <a16:creationId xmlns:a16="http://schemas.microsoft.com/office/drawing/2014/main" id="{F7F8B64B-342C-4A31-9AB1-437BCEF66193}"/>
              </a:ext>
            </a:extLst>
          </p:cNvPr>
          <p:cNvSpPr txBox="1"/>
          <p:nvPr/>
        </p:nvSpPr>
        <p:spPr>
          <a:xfrm>
            <a:off x="0" y="3050223"/>
            <a:ext cx="9144000" cy="923330"/>
          </a:xfrm>
          <a:prstGeom prst="rect">
            <a:avLst/>
          </a:prstGeom>
          <a:solidFill>
            <a:schemeClr val="bg1"/>
          </a:solidFill>
          <a:ln w="25400">
            <a:solidFill>
              <a:schemeClr val="accent6">
                <a:lumMod val="75000"/>
              </a:schemeClr>
            </a:solidFill>
          </a:ln>
        </p:spPr>
        <p:txBody>
          <a:bodyPr wrap="square">
            <a:spAutoFit/>
          </a:bodyPr>
          <a:lstStyle/>
          <a:p>
            <a:r>
              <a:rPr lang="en-US" sz="3600" b="1" dirty="0">
                <a:solidFill>
                  <a:srgbClr val="000000"/>
                </a:solidFill>
                <a:latin typeface="Open Sans" panose="020B0606030504020204" pitchFamily="34" charset="0"/>
              </a:rPr>
              <a:t>Proposed Rule .1003 Asbestos</a:t>
            </a:r>
            <a:endParaRPr lang="en-US" b="1" dirty="0">
              <a:solidFill>
                <a:srgbClr val="000000"/>
              </a:solidFill>
              <a:latin typeface="Open Sans" panose="020B0606030504020204" pitchFamily="34" charset="0"/>
            </a:endParaRPr>
          </a:p>
          <a:p>
            <a:r>
              <a:rPr lang="en-US" b="1" dirty="0">
                <a:solidFill>
                  <a:srgbClr val="000000"/>
                </a:solidFill>
                <a:latin typeface="Open Sans" panose="020B0606030504020204" pitchFamily="34" charset="0"/>
              </a:rPr>
              <a:t>Inspections and Abatement / Letter from architect exemption</a:t>
            </a:r>
            <a:endParaRPr lang="en-US" b="1" i="0" dirty="0">
              <a:solidFill>
                <a:srgbClr val="000000"/>
              </a:solidFill>
              <a:effectLst/>
              <a:latin typeface="Open Sans" panose="020B0606030504020204" pitchFamily="34" charset="0"/>
            </a:endParaRPr>
          </a:p>
        </p:txBody>
      </p:sp>
      <p:sp>
        <p:nvSpPr>
          <p:cNvPr id="8" name="TextBox 7">
            <a:extLst>
              <a:ext uri="{FF2B5EF4-FFF2-40B4-BE49-F238E27FC236}">
                <a16:creationId xmlns:a16="http://schemas.microsoft.com/office/drawing/2014/main" id="{AFA66F9D-8682-4E69-AEEC-94DC0E9FE015}"/>
              </a:ext>
            </a:extLst>
          </p:cNvPr>
          <p:cNvSpPr txBox="1"/>
          <p:nvPr/>
        </p:nvSpPr>
        <p:spPr>
          <a:xfrm>
            <a:off x="7620" y="4170363"/>
            <a:ext cx="9144000" cy="923330"/>
          </a:xfrm>
          <a:prstGeom prst="rect">
            <a:avLst/>
          </a:prstGeom>
          <a:solidFill>
            <a:schemeClr val="bg1"/>
          </a:solidFill>
          <a:ln w="25400">
            <a:solidFill>
              <a:schemeClr val="accent6">
                <a:lumMod val="75000"/>
              </a:schemeClr>
            </a:solidFill>
          </a:ln>
        </p:spPr>
        <p:txBody>
          <a:bodyPr wrap="square">
            <a:spAutoFit/>
          </a:bodyPr>
          <a:lstStyle/>
          <a:p>
            <a:r>
              <a:rPr lang="en-US" sz="3600" b="1" dirty="0">
                <a:solidFill>
                  <a:srgbClr val="000000"/>
                </a:solidFill>
                <a:latin typeface="Open Sans" panose="020B0606030504020204" pitchFamily="34" charset="0"/>
              </a:rPr>
              <a:t>Proposed Rule .1004 Lead-Based Paint </a:t>
            </a:r>
            <a:r>
              <a:rPr lang="en-US" b="1" dirty="0">
                <a:solidFill>
                  <a:srgbClr val="000000"/>
                </a:solidFill>
                <a:latin typeface="Open Sans" panose="020B0606030504020204" pitchFamily="34" charset="0"/>
              </a:rPr>
              <a:t>Inspections and Abatement / Post February 1978 exemption</a:t>
            </a:r>
            <a:endParaRPr lang="en-US" b="1" i="0" dirty="0">
              <a:solidFill>
                <a:srgbClr val="000000"/>
              </a:solidFill>
              <a:effectLst/>
              <a:latin typeface="Open Sans" panose="020B0606030504020204" pitchFamily="34" charset="0"/>
            </a:endParaRPr>
          </a:p>
        </p:txBody>
      </p:sp>
      <p:sp>
        <p:nvSpPr>
          <p:cNvPr id="9" name="TextBox 8">
            <a:extLst>
              <a:ext uri="{FF2B5EF4-FFF2-40B4-BE49-F238E27FC236}">
                <a16:creationId xmlns:a16="http://schemas.microsoft.com/office/drawing/2014/main" id="{432006A7-2952-49F9-A96A-286481E75B95}"/>
              </a:ext>
            </a:extLst>
          </p:cNvPr>
          <p:cNvSpPr txBox="1"/>
          <p:nvPr/>
        </p:nvSpPr>
        <p:spPr>
          <a:xfrm>
            <a:off x="7620" y="5282883"/>
            <a:ext cx="9144000" cy="584775"/>
          </a:xfrm>
          <a:prstGeom prst="rect">
            <a:avLst/>
          </a:prstGeom>
          <a:solidFill>
            <a:schemeClr val="bg1"/>
          </a:solidFill>
          <a:ln w="25400">
            <a:solidFill>
              <a:schemeClr val="accent6">
                <a:lumMod val="75000"/>
              </a:schemeClr>
            </a:solidFill>
          </a:ln>
        </p:spPr>
        <p:txBody>
          <a:bodyPr wrap="square">
            <a:spAutoFit/>
          </a:bodyPr>
          <a:lstStyle/>
          <a:p>
            <a:r>
              <a:rPr lang="en-US" sz="3200" b="1" dirty="0">
                <a:solidFill>
                  <a:srgbClr val="000000"/>
                </a:solidFill>
                <a:latin typeface="Open Sans" panose="020B0606030504020204" pitchFamily="34" charset="0"/>
              </a:rPr>
              <a:t>Proposed Rule .1006 Certified Risk Assessors</a:t>
            </a:r>
            <a:endParaRPr lang="en-US" sz="3200" b="1" i="0" dirty="0">
              <a:solidFill>
                <a:srgbClr val="000000"/>
              </a:solidFill>
              <a:effectLst/>
              <a:latin typeface="Open Sans" panose="020B0606030504020204" pitchFamily="34" charset="0"/>
            </a:endParaRPr>
          </a:p>
        </p:txBody>
      </p:sp>
      <p:sp>
        <p:nvSpPr>
          <p:cNvPr id="10" name="TextBox 9">
            <a:extLst>
              <a:ext uri="{FF2B5EF4-FFF2-40B4-BE49-F238E27FC236}">
                <a16:creationId xmlns:a16="http://schemas.microsoft.com/office/drawing/2014/main" id="{9DDEFA9A-6C74-461B-A651-A8A746CB4DF8}"/>
              </a:ext>
            </a:extLst>
          </p:cNvPr>
          <p:cNvSpPr txBox="1"/>
          <p:nvPr/>
        </p:nvSpPr>
        <p:spPr>
          <a:xfrm>
            <a:off x="7620" y="6052503"/>
            <a:ext cx="9144000" cy="538609"/>
          </a:xfrm>
          <a:prstGeom prst="rect">
            <a:avLst/>
          </a:prstGeom>
          <a:solidFill>
            <a:schemeClr val="bg1"/>
          </a:solidFill>
          <a:ln w="25400">
            <a:solidFill>
              <a:schemeClr val="accent6">
                <a:lumMod val="75000"/>
              </a:schemeClr>
            </a:solidFill>
          </a:ln>
        </p:spPr>
        <p:txBody>
          <a:bodyPr wrap="square">
            <a:spAutoFit/>
          </a:bodyPr>
          <a:lstStyle/>
          <a:p>
            <a:r>
              <a:rPr lang="en-US" sz="2900" b="1" dirty="0">
                <a:solidFill>
                  <a:srgbClr val="000000"/>
                </a:solidFill>
                <a:latin typeface="Open Sans" panose="020B0606030504020204" pitchFamily="34" charset="0"/>
              </a:rPr>
              <a:t>Proposed Rule .1007 Incorporation by Reference</a:t>
            </a:r>
            <a:endParaRPr lang="en-US" sz="2900" b="1" i="0" dirty="0">
              <a:solidFill>
                <a:srgbClr val="000000"/>
              </a:solidFill>
              <a:effectLst/>
              <a:latin typeface="Open Sans" panose="020B0606030504020204" pitchFamily="34" charset="0"/>
            </a:endParaRPr>
          </a:p>
        </p:txBody>
      </p:sp>
    </p:spTree>
    <p:extLst>
      <p:ext uri="{BB962C8B-B14F-4D97-AF65-F5344CB8AC3E}">
        <p14:creationId xmlns:p14="http://schemas.microsoft.com/office/powerpoint/2010/main" val="2971223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AD49E8-B487-4094-8599-13626CED2B3F}"/>
              </a:ext>
            </a:extLst>
          </p:cNvPr>
          <p:cNvSpPr txBox="1"/>
          <p:nvPr/>
        </p:nvSpPr>
        <p:spPr>
          <a:xfrm>
            <a:off x="0" y="843235"/>
            <a:ext cx="9144000" cy="1077218"/>
          </a:xfrm>
          <a:prstGeom prst="rect">
            <a:avLst/>
          </a:prstGeom>
          <a:solidFill>
            <a:schemeClr val="bg1"/>
          </a:solidFill>
          <a:ln w="25400">
            <a:solidFill>
              <a:schemeClr val="accent6">
                <a:lumMod val="75000"/>
              </a:schemeClr>
            </a:solidFill>
          </a:ln>
        </p:spPr>
        <p:txBody>
          <a:bodyPr wrap="square">
            <a:spAutoFit/>
          </a:bodyPr>
          <a:lstStyle/>
          <a:p>
            <a:r>
              <a:rPr lang="en-US" sz="3200" b="1" i="0" dirty="0">
                <a:solidFill>
                  <a:srgbClr val="000000"/>
                </a:solidFill>
                <a:effectLst/>
                <a:latin typeface="Open Sans" panose="020B0606030504020204" pitchFamily="34" charset="0"/>
              </a:rPr>
              <a:t>Proposed Rule .1005 Lead in Water Testing </a:t>
            </a:r>
            <a:r>
              <a:rPr lang="en-US" sz="3200" b="1" i="0">
                <a:solidFill>
                  <a:srgbClr val="000000"/>
                </a:solidFill>
                <a:effectLst/>
                <a:latin typeface="Open Sans" panose="020B0606030504020204" pitchFamily="34" charset="0"/>
              </a:rPr>
              <a:t>and </a:t>
            </a:r>
            <a:r>
              <a:rPr lang="en-US" sz="3200" b="1">
                <a:solidFill>
                  <a:srgbClr val="000000"/>
                </a:solidFill>
                <a:latin typeface="Open Sans" panose="020B0606030504020204" pitchFamily="34" charset="0"/>
              </a:rPr>
              <a:t>Remediation</a:t>
            </a:r>
            <a:endParaRPr lang="en-US" sz="3200" b="1" i="0" dirty="0">
              <a:solidFill>
                <a:srgbClr val="000000"/>
              </a:solidFill>
              <a:effectLst/>
              <a:latin typeface="Open Sans" panose="020B0606030504020204" pitchFamily="34" charset="0"/>
            </a:endParaRPr>
          </a:p>
        </p:txBody>
      </p:sp>
      <p:sp>
        <p:nvSpPr>
          <p:cNvPr id="4" name="TextBox 3">
            <a:extLst>
              <a:ext uri="{FF2B5EF4-FFF2-40B4-BE49-F238E27FC236}">
                <a16:creationId xmlns:a16="http://schemas.microsoft.com/office/drawing/2014/main" id="{05388497-9F80-4223-859D-6516CE85897E}"/>
              </a:ext>
            </a:extLst>
          </p:cNvPr>
          <p:cNvSpPr txBox="1"/>
          <p:nvPr/>
        </p:nvSpPr>
        <p:spPr>
          <a:xfrm>
            <a:off x="838200" y="2188531"/>
            <a:ext cx="7414260" cy="4385816"/>
          </a:xfrm>
          <a:prstGeom prst="rect">
            <a:avLst/>
          </a:prstGeom>
          <a:solidFill>
            <a:schemeClr val="bg1"/>
          </a:solidFill>
          <a:ln w="25400">
            <a:solidFill>
              <a:schemeClr val="accent6">
                <a:lumMod val="75000"/>
              </a:schemeClr>
            </a:solidFill>
          </a:ln>
        </p:spPr>
        <p:txBody>
          <a:bodyPr wrap="square">
            <a:spAutoFit/>
          </a:bodyPr>
          <a:lstStyle/>
          <a:p>
            <a:r>
              <a:rPr lang="en-US" b="1" i="0" dirty="0">
                <a:solidFill>
                  <a:srgbClr val="000000"/>
                </a:solidFill>
                <a:effectLst/>
                <a:latin typeface="Open Sans" panose="020B0606030504020204" pitchFamily="34" charset="0"/>
              </a:rPr>
              <a:t>Modeled closely on 15A NCAC 18A .2816</a:t>
            </a:r>
          </a:p>
          <a:p>
            <a:endParaRPr lang="en-US" sz="900" b="1" i="0" dirty="0">
              <a:solidFill>
                <a:srgbClr val="000000"/>
              </a:solidFill>
              <a:effectLst/>
              <a:latin typeface="Open Sans" panose="020B0606030504020204" pitchFamily="34" charset="0"/>
            </a:endParaRPr>
          </a:p>
          <a:p>
            <a:r>
              <a:rPr lang="en-US" b="1" dirty="0">
                <a:solidFill>
                  <a:srgbClr val="000000"/>
                </a:solidFill>
                <a:latin typeface="Open Sans" panose="020B0606030504020204" pitchFamily="34" charset="0"/>
              </a:rPr>
              <a:t>One-time testing</a:t>
            </a:r>
          </a:p>
          <a:p>
            <a:endParaRPr lang="en-US" sz="900" b="1" i="0" dirty="0">
              <a:solidFill>
                <a:srgbClr val="000000"/>
              </a:solidFill>
              <a:effectLst/>
              <a:latin typeface="Open Sans" panose="020B0606030504020204" pitchFamily="34" charset="0"/>
            </a:endParaRPr>
          </a:p>
          <a:p>
            <a:r>
              <a:rPr lang="en-US" b="1" i="0" dirty="0">
                <a:solidFill>
                  <a:srgbClr val="000000"/>
                </a:solidFill>
                <a:effectLst/>
                <a:latin typeface="Open Sans" panose="020B0606030504020204" pitchFamily="34" charset="0"/>
              </a:rPr>
              <a:t>Initial samples collected by school</a:t>
            </a:r>
          </a:p>
          <a:p>
            <a:endParaRPr lang="en-US" sz="900" b="1" dirty="0">
              <a:solidFill>
                <a:srgbClr val="000000"/>
              </a:solidFill>
              <a:latin typeface="Open Sans" panose="020B0606030504020204" pitchFamily="34" charset="0"/>
            </a:endParaRPr>
          </a:p>
          <a:p>
            <a:r>
              <a:rPr lang="en-US" b="1" dirty="0">
                <a:solidFill>
                  <a:srgbClr val="000000"/>
                </a:solidFill>
                <a:latin typeface="Open Sans" panose="020B0606030504020204" pitchFamily="34" charset="0"/>
              </a:rPr>
              <a:t>Testing completed with 24 months</a:t>
            </a:r>
          </a:p>
          <a:p>
            <a:endParaRPr lang="en-US" sz="900" b="1" dirty="0">
              <a:solidFill>
                <a:srgbClr val="000000"/>
              </a:solidFill>
              <a:latin typeface="Open Sans" panose="020B0606030504020204" pitchFamily="34" charset="0"/>
            </a:endParaRPr>
          </a:p>
          <a:p>
            <a:r>
              <a:rPr lang="en-US" b="1" dirty="0">
                <a:solidFill>
                  <a:srgbClr val="000000"/>
                </a:solidFill>
                <a:latin typeface="Open Sans" panose="020B0606030504020204" pitchFamily="34" charset="0"/>
              </a:rPr>
              <a:t>EPA 3Ts sampling methodology used</a:t>
            </a:r>
          </a:p>
          <a:p>
            <a:endParaRPr lang="en-US" sz="900" b="1" i="0" dirty="0">
              <a:solidFill>
                <a:srgbClr val="000000"/>
              </a:solidFill>
              <a:effectLst/>
              <a:latin typeface="Open Sans" panose="020B0606030504020204" pitchFamily="34" charset="0"/>
            </a:endParaRPr>
          </a:p>
          <a:p>
            <a:r>
              <a:rPr lang="en-US" b="1" i="0" dirty="0">
                <a:solidFill>
                  <a:srgbClr val="000000"/>
                </a:solidFill>
                <a:effectLst/>
                <a:latin typeface="Open Sans" panose="020B0606030504020204" pitchFamily="34" charset="0"/>
              </a:rPr>
              <a:t>Notification required, r</a:t>
            </a:r>
            <a:r>
              <a:rPr lang="en-US" b="1" dirty="0">
                <a:solidFill>
                  <a:srgbClr val="000000"/>
                </a:solidFill>
                <a:latin typeface="Open Sans" panose="020B0606030504020204" pitchFamily="34" charset="0"/>
              </a:rPr>
              <a:t>estrict access, provide alternative water</a:t>
            </a:r>
          </a:p>
          <a:p>
            <a:endParaRPr lang="en-US" sz="900" b="1" i="0" dirty="0">
              <a:solidFill>
                <a:srgbClr val="000000"/>
              </a:solidFill>
              <a:effectLst/>
              <a:latin typeface="Open Sans" panose="020B0606030504020204" pitchFamily="34" charset="0"/>
            </a:endParaRPr>
          </a:p>
          <a:p>
            <a:r>
              <a:rPr lang="en-US" b="1" dirty="0">
                <a:solidFill>
                  <a:srgbClr val="000000"/>
                </a:solidFill>
                <a:latin typeface="Open Sans" panose="020B0606030504020204" pitchFamily="34" charset="0"/>
              </a:rPr>
              <a:t>CEH regional staff or local REHSs collect follow-up/clearance samples for any elevated initial samples</a:t>
            </a:r>
          </a:p>
          <a:p>
            <a:endParaRPr lang="en-US" sz="900" b="1" i="0" dirty="0">
              <a:solidFill>
                <a:srgbClr val="000000"/>
              </a:solidFill>
              <a:effectLst/>
              <a:latin typeface="Open Sans" panose="020B0606030504020204" pitchFamily="34" charset="0"/>
            </a:endParaRPr>
          </a:p>
          <a:p>
            <a:r>
              <a:rPr lang="en-US" b="1" dirty="0">
                <a:solidFill>
                  <a:srgbClr val="000000"/>
                </a:solidFill>
                <a:latin typeface="Open Sans" panose="020B0606030504020204" pitchFamily="34" charset="0"/>
              </a:rPr>
              <a:t>Within 5 days of an elevated follow-up sample, notification of parents and staff and test results made publicly available</a:t>
            </a:r>
          </a:p>
          <a:p>
            <a:endParaRPr lang="en-US" sz="900" b="1" i="0" dirty="0">
              <a:solidFill>
                <a:srgbClr val="000000"/>
              </a:solidFill>
              <a:effectLst/>
              <a:latin typeface="Open Sans" panose="020B0606030504020204" pitchFamily="34" charset="0"/>
            </a:endParaRPr>
          </a:p>
          <a:p>
            <a:r>
              <a:rPr lang="en-US" b="1" dirty="0">
                <a:solidFill>
                  <a:srgbClr val="000000"/>
                </a:solidFill>
                <a:latin typeface="Open Sans" panose="020B0606030504020204" pitchFamily="34" charset="0"/>
              </a:rPr>
              <a:t>Restrictions continue until lead hazards (</a:t>
            </a:r>
            <a:r>
              <a:rPr lang="en-US" b="1" u="sng" dirty="0">
                <a:solidFill>
                  <a:srgbClr val="000000"/>
                </a:solidFill>
                <a:latin typeface="Open Sans" panose="020B0606030504020204" pitchFamily="34" charset="0"/>
              </a:rPr>
              <a:t>&gt;</a:t>
            </a:r>
            <a:r>
              <a:rPr lang="en-US" b="1" dirty="0">
                <a:solidFill>
                  <a:srgbClr val="000000"/>
                </a:solidFill>
                <a:latin typeface="Open Sans" panose="020B0606030504020204" pitchFamily="34" charset="0"/>
              </a:rPr>
              <a:t>10 ppb) remediated</a:t>
            </a:r>
            <a:endParaRPr lang="en-US" b="1" i="0" dirty="0">
              <a:solidFill>
                <a:srgbClr val="000000"/>
              </a:solidFill>
              <a:effectLst/>
              <a:latin typeface="Open Sans" panose="020B0606030504020204" pitchFamily="34" charset="0"/>
            </a:endParaRPr>
          </a:p>
        </p:txBody>
      </p:sp>
    </p:spTree>
    <p:extLst>
      <p:ext uri="{BB962C8B-B14F-4D97-AF65-F5344CB8AC3E}">
        <p14:creationId xmlns:p14="http://schemas.microsoft.com/office/powerpoint/2010/main" val="733905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C27C3C3-6A34-4045-93AE-FEDFAC575079}"/>
              </a:ext>
            </a:extLst>
          </p:cNvPr>
          <p:cNvSpPr txBox="1"/>
          <p:nvPr/>
        </p:nvSpPr>
        <p:spPr>
          <a:xfrm>
            <a:off x="0" y="573600"/>
            <a:ext cx="9144000" cy="4154984"/>
          </a:xfrm>
          <a:prstGeom prst="rect">
            <a:avLst/>
          </a:prstGeom>
          <a:solidFill>
            <a:schemeClr val="bg1"/>
          </a:solidFill>
          <a:ln w="25400">
            <a:solidFill>
              <a:schemeClr val="accent6">
                <a:lumMod val="75000"/>
              </a:schemeClr>
            </a:solidFill>
          </a:ln>
        </p:spPr>
        <p:txBody>
          <a:bodyPr wrap="square">
            <a:spAutoFit/>
          </a:bodyPr>
          <a:lstStyle/>
          <a:p>
            <a:r>
              <a:rPr lang="en-US" sz="3200" b="1" dirty="0">
                <a:solidFill>
                  <a:srgbClr val="000000"/>
                </a:solidFill>
                <a:latin typeface="Open Sans" panose="020B0606030504020204" pitchFamily="34" charset="0"/>
              </a:rPr>
              <a:t>Where are we in the Process?</a:t>
            </a:r>
          </a:p>
          <a:p>
            <a:endParaRPr lang="en-US" sz="1600" b="1" i="0" dirty="0">
              <a:solidFill>
                <a:srgbClr val="000000"/>
              </a:solidFill>
              <a:effectLst/>
              <a:latin typeface="Open Sans" panose="020B0606030504020204" pitchFamily="34" charset="0"/>
            </a:endParaRPr>
          </a:p>
          <a:p>
            <a:r>
              <a:rPr lang="en-US" sz="1600" b="1" dirty="0">
                <a:solidFill>
                  <a:srgbClr val="000000"/>
                </a:solidFill>
                <a:latin typeface="Open Sans" panose="020B0606030504020204" pitchFamily="34" charset="0"/>
              </a:rPr>
              <a:t>Temporary rules proposed and approved by the Commission for Public Health</a:t>
            </a:r>
          </a:p>
          <a:p>
            <a:endParaRPr lang="en-US" sz="1600" b="1" dirty="0">
              <a:solidFill>
                <a:srgbClr val="000000"/>
              </a:solidFill>
              <a:latin typeface="Open Sans" panose="020B0606030504020204" pitchFamily="34" charset="0"/>
            </a:endParaRPr>
          </a:p>
          <a:p>
            <a:r>
              <a:rPr lang="en-US" sz="1600" b="1" dirty="0">
                <a:solidFill>
                  <a:srgbClr val="000000"/>
                </a:solidFill>
                <a:latin typeface="Open Sans" panose="020B0606030504020204" pitchFamily="34" charset="0"/>
              </a:rPr>
              <a:t>Public hearing and comment period have ended</a:t>
            </a:r>
          </a:p>
          <a:p>
            <a:endParaRPr lang="en-US" sz="1600" b="1" dirty="0">
              <a:solidFill>
                <a:srgbClr val="000000"/>
              </a:solidFill>
              <a:latin typeface="Open Sans" panose="020B0606030504020204" pitchFamily="34" charset="0"/>
            </a:endParaRPr>
          </a:p>
          <a:p>
            <a:r>
              <a:rPr lang="en-US" sz="1600" b="1" dirty="0">
                <a:solidFill>
                  <a:srgbClr val="000000"/>
                </a:solidFill>
                <a:latin typeface="Open Sans" panose="020B0606030504020204" pitchFamily="34" charset="0"/>
              </a:rPr>
              <a:t>Rules Review Commission meeting on April 21, 2022</a:t>
            </a:r>
          </a:p>
          <a:p>
            <a:endParaRPr lang="en-US" sz="1600" b="1" dirty="0">
              <a:solidFill>
                <a:srgbClr val="000000"/>
              </a:solidFill>
              <a:latin typeface="Open Sans" panose="020B0606030504020204" pitchFamily="34" charset="0"/>
            </a:endParaRPr>
          </a:p>
          <a:p>
            <a:r>
              <a:rPr lang="en-US" sz="1600" b="1" dirty="0">
                <a:solidFill>
                  <a:srgbClr val="000000"/>
                </a:solidFill>
                <a:latin typeface="Open Sans" panose="020B0606030504020204" pitchFamily="34" charset="0"/>
              </a:rPr>
              <a:t>DPH staff has developed an FAQ document</a:t>
            </a:r>
          </a:p>
          <a:p>
            <a:endParaRPr lang="en-US" sz="1600" b="1" i="0" dirty="0">
              <a:solidFill>
                <a:srgbClr val="000000"/>
              </a:solidFill>
              <a:effectLst/>
              <a:latin typeface="Open Sans" panose="020B0606030504020204" pitchFamily="34" charset="0"/>
            </a:endParaRPr>
          </a:p>
          <a:p>
            <a:r>
              <a:rPr lang="en-US" sz="1600" b="1" i="0" dirty="0">
                <a:solidFill>
                  <a:srgbClr val="000000"/>
                </a:solidFill>
                <a:effectLst/>
                <a:latin typeface="Open Sans" panose="020B0606030504020204" pitchFamily="34" charset="0"/>
              </a:rPr>
              <a:t>Other Issues:</a:t>
            </a:r>
          </a:p>
          <a:p>
            <a:endParaRPr lang="en-US" sz="800" b="1" i="0" dirty="0">
              <a:solidFill>
                <a:srgbClr val="000000"/>
              </a:solidFill>
              <a:effectLst/>
              <a:latin typeface="Open Sans" panose="020B0606030504020204" pitchFamily="34" charset="0"/>
            </a:endParaRPr>
          </a:p>
          <a:p>
            <a:r>
              <a:rPr lang="en-US" sz="1600" b="1" dirty="0">
                <a:solidFill>
                  <a:srgbClr val="000000"/>
                </a:solidFill>
                <a:latin typeface="Open Sans" panose="020B0606030504020204" pitchFamily="34" charset="0"/>
              </a:rPr>
              <a:t>Modifying follow-up sampling protocol to reduce site visits by regional staff and LHDs</a:t>
            </a:r>
          </a:p>
          <a:p>
            <a:endParaRPr lang="en-US" sz="800" b="1" dirty="0">
              <a:solidFill>
                <a:srgbClr val="000000"/>
              </a:solidFill>
              <a:latin typeface="Open Sans" panose="020B0606030504020204" pitchFamily="34" charset="0"/>
            </a:endParaRPr>
          </a:p>
          <a:p>
            <a:r>
              <a:rPr lang="en-US" sz="1600" b="1" dirty="0">
                <a:solidFill>
                  <a:srgbClr val="000000"/>
                </a:solidFill>
                <a:latin typeface="Open Sans" panose="020B0606030504020204" pitchFamily="34" charset="0"/>
              </a:rPr>
              <a:t>Lead service line replacement funds may be available from DEQ</a:t>
            </a:r>
          </a:p>
          <a:p>
            <a:endParaRPr lang="en-US" sz="800" b="1" i="0" dirty="0">
              <a:solidFill>
                <a:srgbClr val="000000"/>
              </a:solidFill>
              <a:effectLst/>
              <a:latin typeface="Open Sans" panose="020B0606030504020204" pitchFamily="34" charset="0"/>
            </a:endParaRPr>
          </a:p>
          <a:p>
            <a:r>
              <a:rPr lang="en-US" sz="1600" b="1" i="0" dirty="0">
                <a:solidFill>
                  <a:srgbClr val="000000"/>
                </a:solidFill>
                <a:effectLst/>
                <a:latin typeface="Open Sans" panose="020B0606030504020204" pitchFamily="34" charset="0"/>
              </a:rPr>
              <a:t>$1 million aid-to-county proposed for support with follow-up sampling and consultation</a:t>
            </a:r>
          </a:p>
        </p:txBody>
      </p:sp>
    </p:spTree>
    <p:extLst>
      <p:ext uri="{BB962C8B-B14F-4D97-AF65-F5344CB8AC3E}">
        <p14:creationId xmlns:p14="http://schemas.microsoft.com/office/powerpoint/2010/main" val="49482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11113E8-53B7-4501-A500-2B73ADC88891}"/>
              </a:ext>
            </a:extLst>
          </p:cNvPr>
          <p:cNvSpPr txBox="1"/>
          <p:nvPr/>
        </p:nvSpPr>
        <p:spPr>
          <a:xfrm>
            <a:off x="0" y="2663453"/>
            <a:ext cx="9144000" cy="707886"/>
          </a:xfrm>
          <a:prstGeom prst="rect">
            <a:avLst/>
          </a:prstGeom>
          <a:solidFill>
            <a:schemeClr val="bg1"/>
          </a:solidFill>
          <a:ln w="25400">
            <a:solidFill>
              <a:schemeClr val="accent6">
                <a:lumMod val="75000"/>
              </a:schemeClr>
            </a:solidFill>
          </a:ln>
        </p:spPr>
        <p:txBody>
          <a:bodyPr wrap="square">
            <a:spAutoFit/>
          </a:bodyPr>
          <a:lstStyle/>
          <a:p>
            <a:pPr algn="ctr"/>
            <a:r>
              <a:rPr lang="en-US" sz="4000" b="1" dirty="0">
                <a:solidFill>
                  <a:srgbClr val="000000"/>
                </a:solidFill>
                <a:latin typeface="Open Sans" panose="020B0606030504020204" pitchFamily="34" charset="0"/>
              </a:rPr>
              <a:t>Questions?</a:t>
            </a:r>
            <a:endParaRPr lang="en-US" sz="2800" b="1" i="0" dirty="0">
              <a:solidFill>
                <a:srgbClr val="000000"/>
              </a:solidFill>
              <a:effectLst/>
              <a:latin typeface="Open Sans" panose="020B0606030504020204" pitchFamily="34" charset="0"/>
            </a:endParaRPr>
          </a:p>
        </p:txBody>
      </p:sp>
    </p:spTree>
    <p:extLst>
      <p:ext uri="{BB962C8B-B14F-4D97-AF65-F5344CB8AC3E}">
        <p14:creationId xmlns:p14="http://schemas.microsoft.com/office/powerpoint/2010/main" val="7609136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715</TotalTime>
  <Words>517</Words>
  <Application>Microsoft Office PowerPoint</Application>
  <PresentationFormat>On-screen Show (4:3)</PresentationFormat>
  <Paragraphs>79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Tena Hand-Schafale</dc:creator>
  <cp:lastModifiedBy>Norman, Ed</cp:lastModifiedBy>
  <cp:revision>70</cp:revision>
  <dcterms:created xsi:type="dcterms:W3CDTF">2021-11-30T18:33:33Z</dcterms:created>
  <dcterms:modified xsi:type="dcterms:W3CDTF">2022-04-19T12:17:27Z</dcterms:modified>
</cp:coreProperties>
</file>